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notesMasterIdLst>
    <p:notesMasterId r:id="rId21"/>
  </p:notesMasterIdLst>
  <p:sldIdLst>
    <p:sldId id="256" r:id="rId2"/>
    <p:sldId id="258" r:id="rId3"/>
    <p:sldId id="257" r:id="rId4"/>
    <p:sldId id="259" r:id="rId5"/>
    <p:sldId id="260" r:id="rId6"/>
    <p:sldId id="270" r:id="rId7"/>
    <p:sldId id="261" r:id="rId8"/>
    <p:sldId id="273" r:id="rId9"/>
    <p:sldId id="274" r:id="rId10"/>
    <p:sldId id="272" r:id="rId11"/>
    <p:sldId id="264" r:id="rId12"/>
    <p:sldId id="262" r:id="rId13"/>
    <p:sldId id="266" r:id="rId14"/>
    <p:sldId id="263" r:id="rId15"/>
    <p:sldId id="271" r:id="rId16"/>
    <p:sldId id="267" r:id="rId17"/>
    <p:sldId id="268" r:id="rId18"/>
    <p:sldId id="269"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p:cViewPr varScale="1">
        <p:scale>
          <a:sx n="111" d="100"/>
          <a:sy n="111" d="100"/>
        </p:scale>
        <p:origin x="53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8785E-C2C4-4B7F-8DC4-25ACD2E699E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FCAD6D4-61E7-40A9-B8D4-639F7BB5EFE9}">
      <dgm:prSet phldrT="[Text]"/>
      <dgm:spPr/>
      <dgm:t>
        <a:bodyPr/>
        <a:lstStyle/>
        <a:p>
          <a:r>
            <a:rPr lang="en-US" dirty="0" smtClean="0">
              <a:solidFill>
                <a:schemeClr val="tx1"/>
              </a:solidFill>
            </a:rPr>
            <a:t>Transformational efforts can be successful for a while, but often fail after short-term results become erratic</a:t>
          </a:r>
          <a:endParaRPr lang="en-US" dirty="0">
            <a:solidFill>
              <a:schemeClr val="tx1"/>
            </a:solidFill>
          </a:endParaRPr>
        </a:p>
      </dgm:t>
    </dgm:pt>
    <dgm:pt modelId="{4BD3F6FC-F83D-4179-8501-442BF0E5DC73}" type="parTrans" cxnId="{3139787F-748F-4A2F-828E-12CF4C509FF0}">
      <dgm:prSet/>
      <dgm:spPr/>
      <dgm:t>
        <a:bodyPr/>
        <a:lstStyle/>
        <a:p>
          <a:endParaRPr lang="en-US"/>
        </a:p>
      </dgm:t>
    </dgm:pt>
    <dgm:pt modelId="{920863E0-0226-474C-B624-DBB4E9892EE8}" type="sibTrans" cxnId="{3139787F-748F-4A2F-828E-12CF4C509FF0}">
      <dgm:prSet/>
      <dgm:spPr/>
      <dgm:t>
        <a:bodyPr/>
        <a:lstStyle/>
        <a:p>
          <a:endParaRPr lang="en-US"/>
        </a:p>
      </dgm:t>
    </dgm:pt>
    <dgm:pt modelId="{1C1DD05B-E675-49EA-AB3B-D1C74654EE24}">
      <dgm:prSet phldrT="[Text]"/>
      <dgm:spPr/>
      <dgm:t>
        <a:bodyPr/>
        <a:lstStyle/>
        <a:p>
          <a:r>
            <a:rPr lang="en-US" dirty="0" smtClean="0">
              <a:solidFill>
                <a:schemeClr val="tx1"/>
              </a:solidFill>
            </a:rPr>
            <a:t>All highly successful transformative efforts combine effective leadership and effective management and short-term and long-term results are achieved</a:t>
          </a:r>
          <a:endParaRPr lang="en-US" dirty="0">
            <a:solidFill>
              <a:schemeClr val="tx1"/>
            </a:solidFill>
          </a:endParaRPr>
        </a:p>
      </dgm:t>
    </dgm:pt>
    <dgm:pt modelId="{751A5AB7-6B1C-4253-94B5-C936CFB92E87}" type="parTrans" cxnId="{6AA2733A-7050-4A20-BD35-AB3E80A8D887}">
      <dgm:prSet/>
      <dgm:spPr/>
      <dgm:t>
        <a:bodyPr/>
        <a:lstStyle/>
        <a:p>
          <a:endParaRPr lang="en-US"/>
        </a:p>
      </dgm:t>
    </dgm:pt>
    <dgm:pt modelId="{2FA99463-39FB-4397-8DF8-9A6A3BCCCD6E}" type="sibTrans" cxnId="{6AA2733A-7050-4A20-BD35-AB3E80A8D887}">
      <dgm:prSet/>
      <dgm:spPr/>
      <dgm:t>
        <a:bodyPr/>
        <a:lstStyle/>
        <a:p>
          <a:endParaRPr lang="en-US"/>
        </a:p>
      </dgm:t>
    </dgm:pt>
    <dgm:pt modelId="{03131C3C-632C-44D8-94E2-E09F08B2F259}">
      <dgm:prSet phldrT="[Text]"/>
      <dgm:spPr/>
      <dgm:t>
        <a:bodyPr/>
        <a:lstStyle/>
        <a:p>
          <a:r>
            <a:rPr lang="en-US" dirty="0" smtClean="0">
              <a:solidFill>
                <a:schemeClr val="tx1"/>
              </a:solidFill>
            </a:rPr>
            <a:t>Transformation efforts go nowhere</a:t>
          </a:r>
          <a:endParaRPr lang="en-US" dirty="0">
            <a:solidFill>
              <a:schemeClr val="tx1"/>
            </a:solidFill>
          </a:endParaRPr>
        </a:p>
      </dgm:t>
    </dgm:pt>
    <dgm:pt modelId="{D87FDDA4-97A0-44C5-9540-DFBD43E823AE}" type="parTrans" cxnId="{2D773D89-9131-4758-9A8B-E146028BB6B1}">
      <dgm:prSet/>
      <dgm:spPr/>
      <dgm:t>
        <a:bodyPr/>
        <a:lstStyle/>
        <a:p>
          <a:endParaRPr lang="en-US"/>
        </a:p>
      </dgm:t>
    </dgm:pt>
    <dgm:pt modelId="{B872600C-328A-4F43-B9F3-F2DF1E81EC18}" type="sibTrans" cxnId="{2D773D89-9131-4758-9A8B-E146028BB6B1}">
      <dgm:prSet/>
      <dgm:spPr/>
      <dgm:t>
        <a:bodyPr/>
        <a:lstStyle/>
        <a:p>
          <a:endParaRPr lang="en-US"/>
        </a:p>
      </dgm:t>
    </dgm:pt>
    <dgm:pt modelId="{CCE14D36-FA94-44DE-A574-2C0648D33CB1}">
      <dgm:prSet phldrT="[Text]"/>
      <dgm:spPr/>
      <dgm:t>
        <a:bodyPr/>
        <a:lstStyle/>
        <a:p>
          <a:r>
            <a:rPr lang="en-US" dirty="0" smtClean="0">
              <a:solidFill>
                <a:schemeClr val="tx1"/>
              </a:solidFill>
            </a:rPr>
            <a:t>Short-term results are possible, especially through cost-cutting; but real transformation has trouble getting started and major, long-term change is rarely achieved.</a:t>
          </a:r>
          <a:endParaRPr lang="en-US" dirty="0">
            <a:solidFill>
              <a:schemeClr val="tx1"/>
            </a:solidFill>
          </a:endParaRPr>
        </a:p>
      </dgm:t>
    </dgm:pt>
    <dgm:pt modelId="{5A883692-45C6-47D0-B179-98A60B706AF2}" type="parTrans" cxnId="{2B5563BF-8D25-468C-AD2C-646EF1A2902F}">
      <dgm:prSet/>
      <dgm:spPr/>
      <dgm:t>
        <a:bodyPr/>
        <a:lstStyle/>
        <a:p>
          <a:endParaRPr lang="en-US"/>
        </a:p>
      </dgm:t>
    </dgm:pt>
    <dgm:pt modelId="{1FE59136-807F-42E9-9652-9EBB86B9F993}" type="sibTrans" cxnId="{2B5563BF-8D25-468C-AD2C-646EF1A2902F}">
      <dgm:prSet/>
      <dgm:spPr/>
      <dgm:t>
        <a:bodyPr/>
        <a:lstStyle/>
        <a:p>
          <a:endParaRPr lang="en-US"/>
        </a:p>
      </dgm:t>
    </dgm:pt>
    <dgm:pt modelId="{D7FB1A5F-1008-4513-9671-4926B711FAF1}" type="pres">
      <dgm:prSet presAssocID="{CFC8785E-C2C4-4B7F-8DC4-25ACD2E699E9}" presName="diagram" presStyleCnt="0">
        <dgm:presLayoutVars>
          <dgm:dir/>
          <dgm:resizeHandles val="exact"/>
        </dgm:presLayoutVars>
      </dgm:prSet>
      <dgm:spPr/>
      <dgm:t>
        <a:bodyPr/>
        <a:lstStyle/>
        <a:p>
          <a:endParaRPr lang="en-US"/>
        </a:p>
      </dgm:t>
    </dgm:pt>
    <dgm:pt modelId="{0990AD50-3E4E-4773-9866-4F89602E6DB6}" type="pres">
      <dgm:prSet presAssocID="{FFCAD6D4-61E7-40A9-B8D4-639F7BB5EFE9}" presName="node" presStyleLbl="node1" presStyleIdx="0" presStyleCnt="4">
        <dgm:presLayoutVars>
          <dgm:bulletEnabled val="1"/>
        </dgm:presLayoutVars>
      </dgm:prSet>
      <dgm:spPr/>
      <dgm:t>
        <a:bodyPr/>
        <a:lstStyle/>
        <a:p>
          <a:endParaRPr lang="en-US"/>
        </a:p>
      </dgm:t>
    </dgm:pt>
    <dgm:pt modelId="{6DA846AC-963A-4BF6-8147-AF4217A4D8B5}" type="pres">
      <dgm:prSet presAssocID="{920863E0-0226-474C-B624-DBB4E9892EE8}" presName="sibTrans" presStyleCnt="0"/>
      <dgm:spPr/>
    </dgm:pt>
    <dgm:pt modelId="{CA097699-8D0B-4036-90CB-E9D56EAB11FC}" type="pres">
      <dgm:prSet presAssocID="{1C1DD05B-E675-49EA-AB3B-D1C74654EE24}" presName="node" presStyleLbl="node1" presStyleIdx="1" presStyleCnt="4">
        <dgm:presLayoutVars>
          <dgm:bulletEnabled val="1"/>
        </dgm:presLayoutVars>
      </dgm:prSet>
      <dgm:spPr/>
      <dgm:t>
        <a:bodyPr/>
        <a:lstStyle/>
        <a:p>
          <a:endParaRPr lang="en-US"/>
        </a:p>
      </dgm:t>
    </dgm:pt>
    <dgm:pt modelId="{A5938D02-9D9B-4ADE-97C5-AC0D2A768B0F}" type="pres">
      <dgm:prSet presAssocID="{2FA99463-39FB-4397-8DF8-9A6A3BCCCD6E}" presName="sibTrans" presStyleCnt="0"/>
      <dgm:spPr/>
    </dgm:pt>
    <dgm:pt modelId="{37E8FAF2-1DF0-4A4E-9465-29473908890E}" type="pres">
      <dgm:prSet presAssocID="{03131C3C-632C-44D8-94E2-E09F08B2F259}" presName="node" presStyleLbl="node1" presStyleIdx="2" presStyleCnt="4">
        <dgm:presLayoutVars>
          <dgm:bulletEnabled val="1"/>
        </dgm:presLayoutVars>
      </dgm:prSet>
      <dgm:spPr/>
      <dgm:t>
        <a:bodyPr/>
        <a:lstStyle/>
        <a:p>
          <a:endParaRPr lang="en-US"/>
        </a:p>
      </dgm:t>
    </dgm:pt>
    <dgm:pt modelId="{2A4E1D17-8E97-4791-B1C2-D9760FACC115}" type="pres">
      <dgm:prSet presAssocID="{B872600C-328A-4F43-B9F3-F2DF1E81EC18}" presName="sibTrans" presStyleCnt="0"/>
      <dgm:spPr/>
    </dgm:pt>
    <dgm:pt modelId="{1E014722-FED6-47B3-AE30-2468E4469818}" type="pres">
      <dgm:prSet presAssocID="{CCE14D36-FA94-44DE-A574-2C0648D33CB1}" presName="node" presStyleLbl="node1" presStyleIdx="3" presStyleCnt="4">
        <dgm:presLayoutVars>
          <dgm:bulletEnabled val="1"/>
        </dgm:presLayoutVars>
      </dgm:prSet>
      <dgm:spPr/>
      <dgm:t>
        <a:bodyPr/>
        <a:lstStyle/>
        <a:p>
          <a:endParaRPr lang="en-US"/>
        </a:p>
      </dgm:t>
    </dgm:pt>
  </dgm:ptLst>
  <dgm:cxnLst>
    <dgm:cxn modelId="{BCA67A62-AE47-4AE4-84BD-69FAABBF14CC}" type="presOf" srcId="{FFCAD6D4-61E7-40A9-B8D4-639F7BB5EFE9}" destId="{0990AD50-3E4E-4773-9866-4F89602E6DB6}" srcOrd="0" destOrd="0" presId="urn:microsoft.com/office/officeart/2005/8/layout/default"/>
    <dgm:cxn modelId="{CCB3A3F0-0DC7-42A5-B791-6EC4EE29DA23}" type="presOf" srcId="{1C1DD05B-E675-49EA-AB3B-D1C74654EE24}" destId="{CA097699-8D0B-4036-90CB-E9D56EAB11FC}" srcOrd="0" destOrd="0" presId="urn:microsoft.com/office/officeart/2005/8/layout/default"/>
    <dgm:cxn modelId="{C3DB8BCB-FB3F-4C0F-ADD0-F56A870389D1}" type="presOf" srcId="{03131C3C-632C-44D8-94E2-E09F08B2F259}" destId="{37E8FAF2-1DF0-4A4E-9465-29473908890E}" srcOrd="0" destOrd="0" presId="urn:microsoft.com/office/officeart/2005/8/layout/default"/>
    <dgm:cxn modelId="{2B5563BF-8D25-468C-AD2C-646EF1A2902F}" srcId="{CFC8785E-C2C4-4B7F-8DC4-25ACD2E699E9}" destId="{CCE14D36-FA94-44DE-A574-2C0648D33CB1}" srcOrd="3" destOrd="0" parTransId="{5A883692-45C6-47D0-B179-98A60B706AF2}" sibTransId="{1FE59136-807F-42E9-9652-9EBB86B9F993}"/>
    <dgm:cxn modelId="{6D428682-83D1-491C-9CA3-E875D34435D9}" type="presOf" srcId="{CCE14D36-FA94-44DE-A574-2C0648D33CB1}" destId="{1E014722-FED6-47B3-AE30-2468E4469818}" srcOrd="0" destOrd="0" presId="urn:microsoft.com/office/officeart/2005/8/layout/default"/>
    <dgm:cxn modelId="{3139787F-748F-4A2F-828E-12CF4C509FF0}" srcId="{CFC8785E-C2C4-4B7F-8DC4-25ACD2E699E9}" destId="{FFCAD6D4-61E7-40A9-B8D4-639F7BB5EFE9}" srcOrd="0" destOrd="0" parTransId="{4BD3F6FC-F83D-4179-8501-442BF0E5DC73}" sibTransId="{920863E0-0226-474C-B624-DBB4E9892EE8}"/>
    <dgm:cxn modelId="{E948B3C9-BDFC-4980-A216-AE098773B834}" type="presOf" srcId="{CFC8785E-C2C4-4B7F-8DC4-25ACD2E699E9}" destId="{D7FB1A5F-1008-4513-9671-4926B711FAF1}" srcOrd="0" destOrd="0" presId="urn:microsoft.com/office/officeart/2005/8/layout/default"/>
    <dgm:cxn modelId="{2D773D89-9131-4758-9A8B-E146028BB6B1}" srcId="{CFC8785E-C2C4-4B7F-8DC4-25ACD2E699E9}" destId="{03131C3C-632C-44D8-94E2-E09F08B2F259}" srcOrd="2" destOrd="0" parTransId="{D87FDDA4-97A0-44C5-9540-DFBD43E823AE}" sibTransId="{B872600C-328A-4F43-B9F3-F2DF1E81EC18}"/>
    <dgm:cxn modelId="{6AA2733A-7050-4A20-BD35-AB3E80A8D887}" srcId="{CFC8785E-C2C4-4B7F-8DC4-25ACD2E699E9}" destId="{1C1DD05B-E675-49EA-AB3B-D1C74654EE24}" srcOrd="1" destOrd="0" parTransId="{751A5AB7-6B1C-4253-94B5-C936CFB92E87}" sibTransId="{2FA99463-39FB-4397-8DF8-9A6A3BCCCD6E}"/>
    <dgm:cxn modelId="{50B74D11-ADF8-4838-A565-13A4C7F6C700}" type="presParOf" srcId="{D7FB1A5F-1008-4513-9671-4926B711FAF1}" destId="{0990AD50-3E4E-4773-9866-4F89602E6DB6}" srcOrd="0" destOrd="0" presId="urn:microsoft.com/office/officeart/2005/8/layout/default"/>
    <dgm:cxn modelId="{BA1A9F14-4652-4F64-B39A-FE4C066D8011}" type="presParOf" srcId="{D7FB1A5F-1008-4513-9671-4926B711FAF1}" destId="{6DA846AC-963A-4BF6-8147-AF4217A4D8B5}" srcOrd="1" destOrd="0" presId="urn:microsoft.com/office/officeart/2005/8/layout/default"/>
    <dgm:cxn modelId="{A326E195-B95D-416A-A053-1B83B7D13888}" type="presParOf" srcId="{D7FB1A5F-1008-4513-9671-4926B711FAF1}" destId="{CA097699-8D0B-4036-90CB-E9D56EAB11FC}" srcOrd="2" destOrd="0" presId="urn:microsoft.com/office/officeart/2005/8/layout/default"/>
    <dgm:cxn modelId="{712213C0-5355-49D8-9C70-4B31ECED16CD}" type="presParOf" srcId="{D7FB1A5F-1008-4513-9671-4926B711FAF1}" destId="{A5938D02-9D9B-4ADE-97C5-AC0D2A768B0F}" srcOrd="3" destOrd="0" presId="urn:microsoft.com/office/officeart/2005/8/layout/default"/>
    <dgm:cxn modelId="{240CC6BA-2D18-4F1B-9E44-259F5F1399F5}" type="presParOf" srcId="{D7FB1A5F-1008-4513-9671-4926B711FAF1}" destId="{37E8FAF2-1DF0-4A4E-9465-29473908890E}" srcOrd="4" destOrd="0" presId="urn:microsoft.com/office/officeart/2005/8/layout/default"/>
    <dgm:cxn modelId="{40C4BAA9-F4E2-4B4C-BA56-245020A1A0B1}" type="presParOf" srcId="{D7FB1A5F-1008-4513-9671-4926B711FAF1}" destId="{2A4E1D17-8E97-4791-B1C2-D9760FACC115}" srcOrd="5" destOrd="0" presId="urn:microsoft.com/office/officeart/2005/8/layout/default"/>
    <dgm:cxn modelId="{84837A81-7062-4138-B31D-A543D6170B8D}" type="presParOf" srcId="{D7FB1A5F-1008-4513-9671-4926B711FAF1}" destId="{1E014722-FED6-47B3-AE30-2468E446981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DED5FD-C919-4834-A204-7FE80CEA010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39BCD27C-8167-4191-B4E2-F3787F858C47}">
      <dgm:prSet phldrT="[Text]"/>
      <dgm:spPr/>
      <dgm:t>
        <a:bodyPr/>
        <a:lstStyle/>
        <a:p>
          <a:r>
            <a:rPr lang="en-US" dirty="0" smtClean="0">
              <a:solidFill>
                <a:schemeClr val="tx1"/>
              </a:solidFill>
            </a:rPr>
            <a:t>Truth</a:t>
          </a:r>
          <a:endParaRPr lang="en-US" dirty="0">
            <a:solidFill>
              <a:schemeClr val="tx1"/>
            </a:solidFill>
          </a:endParaRPr>
        </a:p>
      </dgm:t>
    </dgm:pt>
    <dgm:pt modelId="{A6391A1E-5192-47C0-A74E-567E4FF1CC54}" type="parTrans" cxnId="{AD50896A-FF4F-4551-8B71-E768E752C123}">
      <dgm:prSet/>
      <dgm:spPr/>
      <dgm:t>
        <a:bodyPr/>
        <a:lstStyle/>
        <a:p>
          <a:endParaRPr lang="en-US"/>
        </a:p>
      </dgm:t>
    </dgm:pt>
    <dgm:pt modelId="{F710BB1E-CCC2-4F8C-B431-F979472BE912}" type="sibTrans" cxnId="{AD50896A-FF4F-4551-8B71-E768E752C123}">
      <dgm:prSet/>
      <dgm:spPr/>
      <dgm:t>
        <a:bodyPr/>
        <a:lstStyle/>
        <a:p>
          <a:endParaRPr lang="en-US"/>
        </a:p>
      </dgm:t>
    </dgm:pt>
    <dgm:pt modelId="{0B9FD8C4-D84C-4FF3-887B-2706D67AD991}">
      <dgm:prSet phldrT="[Text]"/>
      <dgm:spPr/>
      <dgm:t>
        <a:bodyPr/>
        <a:lstStyle/>
        <a:p>
          <a:r>
            <a:rPr lang="en-US" dirty="0" smtClean="0">
              <a:solidFill>
                <a:schemeClr val="tx1"/>
              </a:solidFill>
            </a:rPr>
            <a:t>Respect</a:t>
          </a:r>
          <a:endParaRPr lang="en-US" dirty="0">
            <a:solidFill>
              <a:schemeClr val="tx1"/>
            </a:solidFill>
          </a:endParaRPr>
        </a:p>
      </dgm:t>
    </dgm:pt>
    <dgm:pt modelId="{FC203C69-CA17-409E-9D1D-A30FA126A3C5}" type="parTrans" cxnId="{48739443-50DA-4FE4-BD6B-7C43F678652C}">
      <dgm:prSet/>
      <dgm:spPr/>
      <dgm:t>
        <a:bodyPr/>
        <a:lstStyle/>
        <a:p>
          <a:endParaRPr lang="en-US"/>
        </a:p>
      </dgm:t>
    </dgm:pt>
    <dgm:pt modelId="{E178668C-C2B5-4DCF-87CB-815A413C1793}" type="sibTrans" cxnId="{48739443-50DA-4FE4-BD6B-7C43F678652C}">
      <dgm:prSet/>
      <dgm:spPr/>
      <dgm:t>
        <a:bodyPr/>
        <a:lstStyle/>
        <a:p>
          <a:endParaRPr lang="en-US"/>
        </a:p>
      </dgm:t>
    </dgm:pt>
    <dgm:pt modelId="{CFB51C6F-3367-43DF-A3E7-C162392DD915}">
      <dgm:prSet phldrT="[Text]"/>
      <dgm:spPr/>
      <dgm:t>
        <a:bodyPr/>
        <a:lstStyle/>
        <a:p>
          <a:r>
            <a:rPr lang="en-US" dirty="0" smtClean="0">
              <a:solidFill>
                <a:schemeClr val="tx1"/>
              </a:solidFill>
            </a:rPr>
            <a:t>Excellence</a:t>
          </a:r>
          <a:endParaRPr lang="en-US" dirty="0">
            <a:solidFill>
              <a:schemeClr val="tx1"/>
            </a:solidFill>
          </a:endParaRPr>
        </a:p>
      </dgm:t>
    </dgm:pt>
    <dgm:pt modelId="{75CBADCE-52D9-48AC-8E36-7A5DF912D799}" type="parTrans" cxnId="{8B98A5B2-2068-4EFB-9A10-3F2872B1021D}">
      <dgm:prSet/>
      <dgm:spPr/>
      <dgm:t>
        <a:bodyPr/>
        <a:lstStyle/>
        <a:p>
          <a:endParaRPr lang="en-US"/>
        </a:p>
      </dgm:t>
    </dgm:pt>
    <dgm:pt modelId="{97DD4D55-7F59-4AA2-AEC5-439DBB66667F}" type="sibTrans" cxnId="{8B98A5B2-2068-4EFB-9A10-3F2872B1021D}">
      <dgm:prSet/>
      <dgm:spPr/>
      <dgm:t>
        <a:bodyPr/>
        <a:lstStyle/>
        <a:p>
          <a:endParaRPr lang="en-US"/>
        </a:p>
      </dgm:t>
    </dgm:pt>
    <dgm:pt modelId="{B095F49D-EB74-47CB-B659-12E0494624B0}">
      <dgm:prSet phldrT="[Text]"/>
      <dgm:spPr/>
      <dgm:t>
        <a:bodyPr/>
        <a:lstStyle/>
        <a:p>
          <a:r>
            <a:rPr lang="en-US" dirty="0" smtClean="0">
              <a:solidFill>
                <a:schemeClr val="tx1"/>
              </a:solidFill>
            </a:rPr>
            <a:t>Teamwork</a:t>
          </a:r>
          <a:endParaRPr lang="en-US" dirty="0">
            <a:solidFill>
              <a:schemeClr val="tx1"/>
            </a:solidFill>
          </a:endParaRPr>
        </a:p>
      </dgm:t>
    </dgm:pt>
    <dgm:pt modelId="{73018CF9-6352-49A3-8C8B-73DE3442D38C}" type="parTrans" cxnId="{6776231F-0101-414E-AD3D-F61365B67026}">
      <dgm:prSet/>
      <dgm:spPr/>
      <dgm:t>
        <a:bodyPr/>
        <a:lstStyle/>
        <a:p>
          <a:endParaRPr lang="en-US"/>
        </a:p>
      </dgm:t>
    </dgm:pt>
    <dgm:pt modelId="{14C4BBAD-058F-4116-B502-1609FE17A079}" type="sibTrans" cxnId="{6776231F-0101-414E-AD3D-F61365B67026}">
      <dgm:prSet/>
      <dgm:spPr/>
      <dgm:t>
        <a:bodyPr/>
        <a:lstStyle/>
        <a:p>
          <a:endParaRPr lang="en-US"/>
        </a:p>
      </dgm:t>
    </dgm:pt>
    <dgm:pt modelId="{9DC622CB-0970-4677-A8A0-36006D5764E7}">
      <dgm:prSet phldrT="[Text]"/>
      <dgm:spPr/>
      <dgm:t>
        <a:bodyPr/>
        <a:lstStyle/>
        <a:p>
          <a:r>
            <a:rPr lang="en-US" dirty="0" smtClean="0">
              <a:solidFill>
                <a:schemeClr val="tx1"/>
              </a:solidFill>
            </a:rPr>
            <a:t>Integrity</a:t>
          </a:r>
          <a:endParaRPr lang="en-US" dirty="0">
            <a:solidFill>
              <a:schemeClr val="tx1"/>
            </a:solidFill>
          </a:endParaRPr>
        </a:p>
      </dgm:t>
    </dgm:pt>
    <dgm:pt modelId="{E7B3F5BE-063F-4A57-8E35-D65B41710D22}" type="parTrans" cxnId="{8ED4B07E-ACD5-48A4-994D-2DD3B8D9B30A}">
      <dgm:prSet/>
      <dgm:spPr/>
      <dgm:t>
        <a:bodyPr/>
        <a:lstStyle/>
        <a:p>
          <a:endParaRPr lang="en-US"/>
        </a:p>
      </dgm:t>
    </dgm:pt>
    <dgm:pt modelId="{EED2F03B-BD11-4D33-9590-E7A59DB12039}" type="sibTrans" cxnId="{8ED4B07E-ACD5-48A4-994D-2DD3B8D9B30A}">
      <dgm:prSet/>
      <dgm:spPr/>
      <dgm:t>
        <a:bodyPr/>
        <a:lstStyle/>
        <a:p>
          <a:endParaRPr lang="en-US"/>
        </a:p>
      </dgm:t>
    </dgm:pt>
    <dgm:pt modelId="{42C8623C-03C2-4E63-B213-AECCBE335178}" type="pres">
      <dgm:prSet presAssocID="{55DED5FD-C919-4834-A204-7FE80CEA0101}" presName="cycle" presStyleCnt="0">
        <dgm:presLayoutVars>
          <dgm:dir/>
          <dgm:resizeHandles val="exact"/>
        </dgm:presLayoutVars>
      </dgm:prSet>
      <dgm:spPr/>
      <dgm:t>
        <a:bodyPr/>
        <a:lstStyle/>
        <a:p>
          <a:endParaRPr lang="en-US"/>
        </a:p>
      </dgm:t>
    </dgm:pt>
    <dgm:pt modelId="{F4C25227-52D2-4226-AF29-37E5BDF49082}" type="pres">
      <dgm:prSet presAssocID="{39BCD27C-8167-4191-B4E2-F3787F858C47}" presName="node" presStyleLbl="node1" presStyleIdx="0" presStyleCnt="5">
        <dgm:presLayoutVars>
          <dgm:bulletEnabled val="1"/>
        </dgm:presLayoutVars>
      </dgm:prSet>
      <dgm:spPr/>
      <dgm:t>
        <a:bodyPr/>
        <a:lstStyle/>
        <a:p>
          <a:endParaRPr lang="en-US"/>
        </a:p>
      </dgm:t>
    </dgm:pt>
    <dgm:pt modelId="{C494822E-0EAC-40D5-B482-AC530C082EC9}" type="pres">
      <dgm:prSet presAssocID="{39BCD27C-8167-4191-B4E2-F3787F858C47}" presName="spNode" presStyleCnt="0"/>
      <dgm:spPr/>
    </dgm:pt>
    <dgm:pt modelId="{6D6D8A19-6E90-4FDE-B262-030B92122DC2}" type="pres">
      <dgm:prSet presAssocID="{F710BB1E-CCC2-4F8C-B431-F979472BE912}" presName="sibTrans" presStyleLbl="sibTrans1D1" presStyleIdx="0" presStyleCnt="5"/>
      <dgm:spPr/>
      <dgm:t>
        <a:bodyPr/>
        <a:lstStyle/>
        <a:p>
          <a:endParaRPr lang="en-US"/>
        </a:p>
      </dgm:t>
    </dgm:pt>
    <dgm:pt modelId="{BF0D063A-678F-4237-8343-7DD041C07BAF}" type="pres">
      <dgm:prSet presAssocID="{0B9FD8C4-D84C-4FF3-887B-2706D67AD991}" presName="node" presStyleLbl="node1" presStyleIdx="1" presStyleCnt="5">
        <dgm:presLayoutVars>
          <dgm:bulletEnabled val="1"/>
        </dgm:presLayoutVars>
      </dgm:prSet>
      <dgm:spPr/>
      <dgm:t>
        <a:bodyPr/>
        <a:lstStyle/>
        <a:p>
          <a:endParaRPr lang="en-US"/>
        </a:p>
      </dgm:t>
    </dgm:pt>
    <dgm:pt modelId="{D7D430C1-7D50-49C3-BCC0-A3EE926F1FF2}" type="pres">
      <dgm:prSet presAssocID="{0B9FD8C4-D84C-4FF3-887B-2706D67AD991}" presName="spNode" presStyleCnt="0"/>
      <dgm:spPr/>
    </dgm:pt>
    <dgm:pt modelId="{6C3B0541-9F97-44C3-86E2-52D3B687ABDC}" type="pres">
      <dgm:prSet presAssocID="{E178668C-C2B5-4DCF-87CB-815A413C1793}" presName="sibTrans" presStyleLbl="sibTrans1D1" presStyleIdx="1" presStyleCnt="5"/>
      <dgm:spPr/>
      <dgm:t>
        <a:bodyPr/>
        <a:lstStyle/>
        <a:p>
          <a:endParaRPr lang="en-US"/>
        </a:p>
      </dgm:t>
    </dgm:pt>
    <dgm:pt modelId="{B86BB7A1-A27F-4CD1-9CE6-929B739C91DC}" type="pres">
      <dgm:prSet presAssocID="{CFB51C6F-3367-43DF-A3E7-C162392DD915}" presName="node" presStyleLbl="node1" presStyleIdx="2" presStyleCnt="5">
        <dgm:presLayoutVars>
          <dgm:bulletEnabled val="1"/>
        </dgm:presLayoutVars>
      </dgm:prSet>
      <dgm:spPr/>
      <dgm:t>
        <a:bodyPr/>
        <a:lstStyle/>
        <a:p>
          <a:endParaRPr lang="en-US"/>
        </a:p>
      </dgm:t>
    </dgm:pt>
    <dgm:pt modelId="{20DA47EA-7951-44F4-B1AF-9D236BD33D90}" type="pres">
      <dgm:prSet presAssocID="{CFB51C6F-3367-43DF-A3E7-C162392DD915}" presName="spNode" presStyleCnt="0"/>
      <dgm:spPr/>
    </dgm:pt>
    <dgm:pt modelId="{84C58758-2061-4FE0-81C7-D38E1B5B1594}" type="pres">
      <dgm:prSet presAssocID="{97DD4D55-7F59-4AA2-AEC5-439DBB66667F}" presName="sibTrans" presStyleLbl="sibTrans1D1" presStyleIdx="2" presStyleCnt="5"/>
      <dgm:spPr/>
      <dgm:t>
        <a:bodyPr/>
        <a:lstStyle/>
        <a:p>
          <a:endParaRPr lang="en-US"/>
        </a:p>
      </dgm:t>
    </dgm:pt>
    <dgm:pt modelId="{A181D7CE-46D1-4927-B6F6-75C1436B2013}" type="pres">
      <dgm:prSet presAssocID="{B095F49D-EB74-47CB-B659-12E0494624B0}" presName="node" presStyleLbl="node1" presStyleIdx="3" presStyleCnt="5">
        <dgm:presLayoutVars>
          <dgm:bulletEnabled val="1"/>
        </dgm:presLayoutVars>
      </dgm:prSet>
      <dgm:spPr/>
      <dgm:t>
        <a:bodyPr/>
        <a:lstStyle/>
        <a:p>
          <a:endParaRPr lang="en-US"/>
        </a:p>
      </dgm:t>
    </dgm:pt>
    <dgm:pt modelId="{D207BA88-FBC2-4F63-B61B-014468EDBD2D}" type="pres">
      <dgm:prSet presAssocID="{B095F49D-EB74-47CB-B659-12E0494624B0}" presName="spNode" presStyleCnt="0"/>
      <dgm:spPr/>
    </dgm:pt>
    <dgm:pt modelId="{C1C35045-F307-47CA-BA6B-A0072AF9F473}" type="pres">
      <dgm:prSet presAssocID="{14C4BBAD-058F-4116-B502-1609FE17A079}" presName="sibTrans" presStyleLbl="sibTrans1D1" presStyleIdx="3" presStyleCnt="5"/>
      <dgm:spPr/>
      <dgm:t>
        <a:bodyPr/>
        <a:lstStyle/>
        <a:p>
          <a:endParaRPr lang="en-US"/>
        </a:p>
      </dgm:t>
    </dgm:pt>
    <dgm:pt modelId="{03F39B72-B377-4233-A532-4C1EB370BA19}" type="pres">
      <dgm:prSet presAssocID="{9DC622CB-0970-4677-A8A0-36006D5764E7}" presName="node" presStyleLbl="node1" presStyleIdx="4" presStyleCnt="5" custRadScaleRad="100519" custRadScaleInc="-401">
        <dgm:presLayoutVars>
          <dgm:bulletEnabled val="1"/>
        </dgm:presLayoutVars>
      </dgm:prSet>
      <dgm:spPr/>
      <dgm:t>
        <a:bodyPr/>
        <a:lstStyle/>
        <a:p>
          <a:endParaRPr lang="en-US"/>
        </a:p>
      </dgm:t>
    </dgm:pt>
    <dgm:pt modelId="{0B119E0E-F00A-42BA-9B66-FEC02C802F6F}" type="pres">
      <dgm:prSet presAssocID="{9DC622CB-0970-4677-A8A0-36006D5764E7}" presName="spNode" presStyleCnt="0"/>
      <dgm:spPr/>
    </dgm:pt>
    <dgm:pt modelId="{416BC3EA-2E13-4E25-8575-553EA9F1228C}" type="pres">
      <dgm:prSet presAssocID="{EED2F03B-BD11-4D33-9590-E7A59DB12039}" presName="sibTrans" presStyleLbl="sibTrans1D1" presStyleIdx="4" presStyleCnt="5"/>
      <dgm:spPr/>
      <dgm:t>
        <a:bodyPr/>
        <a:lstStyle/>
        <a:p>
          <a:endParaRPr lang="en-US"/>
        </a:p>
      </dgm:t>
    </dgm:pt>
  </dgm:ptLst>
  <dgm:cxnLst>
    <dgm:cxn modelId="{908F966C-2879-43D1-9D85-1ABAD7BDE5D1}" type="presOf" srcId="{97DD4D55-7F59-4AA2-AEC5-439DBB66667F}" destId="{84C58758-2061-4FE0-81C7-D38E1B5B1594}" srcOrd="0" destOrd="0" presId="urn:microsoft.com/office/officeart/2005/8/layout/cycle6"/>
    <dgm:cxn modelId="{8ED4B07E-ACD5-48A4-994D-2DD3B8D9B30A}" srcId="{55DED5FD-C919-4834-A204-7FE80CEA0101}" destId="{9DC622CB-0970-4677-A8A0-36006D5764E7}" srcOrd="4" destOrd="0" parTransId="{E7B3F5BE-063F-4A57-8E35-D65B41710D22}" sibTransId="{EED2F03B-BD11-4D33-9590-E7A59DB12039}"/>
    <dgm:cxn modelId="{B2B4D2E0-CAEA-4568-BB11-8F5A03A74A70}" type="presOf" srcId="{CFB51C6F-3367-43DF-A3E7-C162392DD915}" destId="{B86BB7A1-A27F-4CD1-9CE6-929B739C91DC}" srcOrd="0" destOrd="0" presId="urn:microsoft.com/office/officeart/2005/8/layout/cycle6"/>
    <dgm:cxn modelId="{FB58897F-2369-40F1-BEB7-0B21B051A743}" type="presOf" srcId="{0B9FD8C4-D84C-4FF3-887B-2706D67AD991}" destId="{BF0D063A-678F-4237-8343-7DD041C07BAF}" srcOrd="0" destOrd="0" presId="urn:microsoft.com/office/officeart/2005/8/layout/cycle6"/>
    <dgm:cxn modelId="{E65BBA83-15E0-4574-8C3D-60082C81D447}" type="presOf" srcId="{9DC622CB-0970-4677-A8A0-36006D5764E7}" destId="{03F39B72-B377-4233-A532-4C1EB370BA19}" srcOrd="0" destOrd="0" presId="urn:microsoft.com/office/officeart/2005/8/layout/cycle6"/>
    <dgm:cxn modelId="{AD50896A-FF4F-4551-8B71-E768E752C123}" srcId="{55DED5FD-C919-4834-A204-7FE80CEA0101}" destId="{39BCD27C-8167-4191-B4E2-F3787F858C47}" srcOrd="0" destOrd="0" parTransId="{A6391A1E-5192-47C0-A74E-567E4FF1CC54}" sibTransId="{F710BB1E-CCC2-4F8C-B431-F979472BE912}"/>
    <dgm:cxn modelId="{B8745576-705E-4B9D-A43F-42B8E12910A0}" type="presOf" srcId="{EED2F03B-BD11-4D33-9590-E7A59DB12039}" destId="{416BC3EA-2E13-4E25-8575-553EA9F1228C}" srcOrd="0" destOrd="0" presId="urn:microsoft.com/office/officeart/2005/8/layout/cycle6"/>
    <dgm:cxn modelId="{4099B36E-A76B-473F-A8EF-316A328B8936}" type="presOf" srcId="{14C4BBAD-058F-4116-B502-1609FE17A079}" destId="{C1C35045-F307-47CA-BA6B-A0072AF9F473}" srcOrd="0" destOrd="0" presId="urn:microsoft.com/office/officeart/2005/8/layout/cycle6"/>
    <dgm:cxn modelId="{C16B3A36-853B-4BEF-A057-A7FB161E7F4D}" type="presOf" srcId="{E178668C-C2B5-4DCF-87CB-815A413C1793}" destId="{6C3B0541-9F97-44C3-86E2-52D3B687ABDC}" srcOrd="0" destOrd="0" presId="urn:microsoft.com/office/officeart/2005/8/layout/cycle6"/>
    <dgm:cxn modelId="{8B98A5B2-2068-4EFB-9A10-3F2872B1021D}" srcId="{55DED5FD-C919-4834-A204-7FE80CEA0101}" destId="{CFB51C6F-3367-43DF-A3E7-C162392DD915}" srcOrd="2" destOrd="0" parTransId="{75CBADCE-52D9-48AC-8E36-7A5DF912D799}" sibTransId="{97DD4D55-7F59-4AA2-AEC5-439DBB66667F}"/>
    <dgm:cxn modelId="{90BB165D-8B13-4970-9BBF-B0F164C395A7}" type="presOf" srcId="{B095F49D-EB74-47CB-B659-12E0494624B0}" destId="{A181D7CE-46D1-4927-B6F6-75C1436B2013}" srcOrd="0" destOrd="0" presId="urn:microsoft.com/office/officeart/2005/8/layout/cycle6"/>
    <dgm:cxn modelId="{4BAF6285-42AE-4DB0-ADE4-6C89758E5721}" type="presOf" srcId="{55DED5FD-C919-4834-A204-7FE80CEA0101}" destId="{42C8623C-03C2-4E63-B213-AECCBE335178}" srcOrd="0" destOrd="0" presId="urn:microsoft.com/office/officeart/2005/8/layout/cycle6"/>
    <dgm:cxn modelId="{6776231F-0101-414E-AD3D-F61365B67026}" srcId="{55DED5FD-C919-4834-A204-7FE80CEA0101}" destId="{B095F49D-EB74-47CB-B659-12E0494624B0}" srcOrd="3" destOrd="0" parTransId="{73018CF9-6352-49A3-8C8B-73DE3442D38C}" sibTransId="{14C4BBAD-058F-4116-B502-1609FE17A079}"/>
    <dgm:cxn modelId="{17012376-9C87-428C-BD07-F8FAF3794350}" type="presOf" srcId="{F710BB1E-CCC2-4F8C-B431-F979472BE912}" destId="{6D6D8A19-6E90-4FDE-B262-030B92122DC2}" srcOrd="0" destOrd="0" presId="urn:microsoft.com/office/officeart/2005/8/layout/cycle6"/>
    <dgm:cxn modelId="{4F9FEEAA-7510-4F83-BFE8-AC511FFBF284}" type="presOf" srcId="{39BCD27C-8167-4191-B4E2-F3787F858C47}" destId="{F4C25227-52D2-4226-AF29-37E5BDF49082}" srcOrd="0" destOrd="0" presId="urn:microsoft.com/office/officeart/2005/8/layout/cycle6"/>
    <dgm:cxn modelId="{48739443-50DA-4FE4-BD6B-7C43F678652C}" srcId="{55DED5FD-C919-4834-A204-7FE80CEA0101}" destId="{0B9FD8C4-D84C-4FF3-887B-2706D67AD991}" srcOrd="1" destOrd="0" parTransId="{FC203C69-CA17-409E-9D1D-A30FA126A3C5}" sibTransId="{E178668C-C2B5-4DCF-87CB-815A413C1793}"/>
    <dgm:cxn modelId="{C0F1059D-5443-4138-9658-6481C3267A57}" type="presParOf" srcId="{42C8623C-03C2-4E63-B213-AECCBE335178}" destId="{F4C25227-52D2-4226-AF29-37E5BDF49082}" srcOrd="0" destOrd="0" presId="urn:microsoft.com/office/officeart/2005/8/layout/cycle6"/>
    <dgm:cxn modelId="{E3A734E4-EACF-478A-A8A4-18DD1BE89831}" type="presParOf" srcId="{42C8623C-03C2-4E63-B213-AECCBE335178}" destId="{C494822E-0EAC-40D5-B482-AC530C082EC9}" srcOrd="1" destOrd="0" presId="urn:microsoft.com/office/officeart/2005/8/layout/cycle6"/>
    <dgm:cxn modelId="{75156982-AFCC-4170-9E42-6B0B58D040C7}" type="presParOf" srcId="{42C8623C-03C2-4E63-B213-AECCBE335178}" destId="{6D6D8A19-6E90-4FDE-B262-030B92122DC2}" srcOrd="2" destOrd="0" presId="urn:microsoft.com/office/officeart/2005/8/layout/cycle6"/>
    <dgm:cxn modelId="{B4E8685E-598D-4F63-A806-462B6DF20291}" type="presParOf" srcId="{42C8623C-03C2-4E63-B213-AECCBE335178}" destId="{BF0D063A-678F-4237-8343-7DD041C07BAF}" srcOrd="3" destOrd="0" presId="urn:microsoft.com/office/officeart/2005/8/layout/cycle6"/>
    <dgm:cxn modelId="{24EB7169-C2B6-4348-B2BA-5078E1BFE6F1}" type="presParOf" srcId="{42C8623C-03C2-4E63-B213-AECCBE335178}" destId="{D7D430C1-7D50-49C3-BCC0-A3EE926F1FF2}" srcOrd="4" destOrd="0" presId="urn:microsoft.com/office/officeart/2005/8/layout/cycle6"/>
    <dgm:cxn modelId="{9ED3801B-D67E-4301-A134-EA076D0636D2}" type="presParOf" srcId="{42C8623C-03C2-4E63-B213-AECCBE335178}" destId="{6C3B0541-9F97-44C3-86E2-52D3B687ABDC}" srcOrd="5" destOrd="0" presId="urn:microsoft.com/office/officeart/2005/8/layout/cycle6"/>
    <dgm:cxn modelId="{74125726-B74D-466B-87F3-572CB8F60E61}" type="presParOf" srcId="{42C8623C-03C2-4E63-B213-AECCBE335178}" destId="{B86BB7A1-A27F-4CD1-9CE6-929B739C91DC}" srcOrd="6" destOrd="0" presId="urn:microsoft.com/office/officeart/2005/8/layout/cycle6"/>
    <dgm:cxn modelId="{F57EAE36-5DFE-46E0-9724-6DC0F4F62E2D}" type="presParOf" srcId="{42C8623C-03C2-4E63-B213-AECCBE335178}" destId="{20DA47EA-7951-44F4-B1AF-9D236BD33D90}" srcOrd="7" destOrd="0" presId="urn:microsoft.com/office/officeart/2005/8/layout/cycle6"/>
    <dgm:cxn modelId="{7BB16FEF-2DC6-488B-B575-0EB6F3627FC3}" type="presParOf" srcId="{42C8623C-03C2-4E63-B213-AECCBE335178}" destId="{84C58758-2061-4FE0-81C7-D38E1B5B1594}" srcOrd="8" destOrd="0" presId="urn:microsoft.com/office/officeart/2005/8/layout/cycle6"/>
    <dgm:cxn modelId="{2EE1961C-DDE0-4901-AE2A-9802B2C4E6C9}" type="presParOf" srcId="{42C8623C-03C2-4E63-B213-AECCBE335178}" destId="{A181D7CE-46D1-4927-B6F6-75C1436B2013}" srcOrd="9" destOrd="0" presId="urn:microsoft.com/office/officeart/2005/8/layout/cycle6"/>
    <dgm:cxn modelId="{FD3428CC-9AF5-49EB-8821-16F9BC7FD61B}" type="presParOf" srcId="{42C8623C-03C2-4E63-B213-AECCBE335178}" destId="{D207BA88-FBC2-4F63-B61B-014468EDBD2D}" srcOrd="10" destOrd="0" presId="urn:microsoft.com/office/officeart/2005/8/layout/cycle6"/>
    <dgm:cxn modelId="{D6B3F4B0-752F-44E8-8371-BF23EEB36416}" type="presParOf" srcId="{42C8623C-03C2-4E63-B213-AECCBE335178}" destId="{C1C35045-F307-47CA-BA6B-A0072AF9F473}" srcOrd="11" destOrd="0" presId="urn:microsoft.com/office/officeart/2005/8/layout/cycle6"/>
    <dgm:cxn modelId="{31637566-2D07-49C5-B9F9-C6DE05E3ED05}" type="presParOf" srcId="{42C8623C-03C2-4E63-B213-AECCBE335178}" destId="{03F39B72-B377-4233-A532-4C1EB370BA19}" srcOrd="12" destOrd="0" presId="urn:microsoft.com/office/officeart/2005/8/layout/cycle6"/>
    <dgm:cxn modelId="{12CCEB9B-BF15-4EB0-8389-9995A5B2EB04}" type="presParOf" srcId="{42C8623C-03C2-4E63-B213-AECCBE335178}" destId="{0B119E0E-F00A-42BA-9B66-FEC02C802F6F}" srcOrd="13" destOrd="0" presId="urn:microsoft.com/office/officeart/2005/8/layout/cycle6"/>
    <dgm:cxn modelId="{ABD509BA-4A90-4B78-8203-CF98C6EC968B}" type="presParOf" srcId="{42C8623C-03C2-4E63-B213-AECCBE335178}" destId="{416BC3EA-2E13-4E25-8575-553EA9F1228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0AD50-3E4E-4773-9866-4F89602E6DB6}">
      <dsp:nvSpPr>
        <dsp:cNvPr id="0" name=""/>
        <dsp:cNvSpPr/>
      </dsp:nvSpPr>
      <dsp:spPr>
        <a:xfrm>
          <a:off x="1228428" y="2275"/>
          <a:ext cx="2761191" cy="165671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Transformational efforts can be successful for a while, but often fail after short-term results become erratic</a:t>
          </a:r>
          <a:endParaRPr lang="en-US" sz="1600" kern="1200" dirty="0">
            <a:solidFill>
              <a:schemeClr val="tx1"/>
            </a:solidFill>
          </a:endParaRPr>
        </a:p>
      </dsp:txBody>
      <dsp:txXfrm>
        <a:off x="1228428" y="2275"/>
        <a:ext cx="2761191" cy="1656715"/>
      </dsp:txXfrm>
    </dsp:sp>
    <dsp:sp modelId="{CA097699-8D0B-4036-90CB-E9D56EAB11FC}">
      <dsp:nvSpPr>
        <dsp:cNvPr id="0" name=""/>
        <dsp:cNvSpPr/>
      </dsp:nvSpPr>
      <dsp:spPr>
        <a:xfrm>
          <a:off x="4265739" y="2275"/>
          <a:ext cx="2761191" cy="165671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All highly successful transformative efforts combine effective leadership and effective management and short-term and long-term results are achieved</a:t>
          </a:r>
          <a:endParaRPr lang="en-US" sz="1600" kern="1200" dirty="0">
            <a:solidFill>
              <a:schemeClr val="tx1"/>
            </a:solidFill>
          </a:endParaRPr>
        </a:p>
      </dsp:txBody>
      <dsp:txXfrm>
        <a:off x="4265739" y="2275"/>
        <a:ext cx="2761191" cy="1656715"/>
      </dsp:txXfrm>
    </dsp:sp>
    <dsp:sp modelId="{37E8FAF2-1DF0-4A4E-9465-29473908890E}">
      <dsp:nvSpPr>
        <dsp:cNvPr id="0" name=""/>
        <dsp:cNvSpPr/>
      </dsp:nvSpPr>
      <dsp:spPr>
        <a:xfrm>
          <a:off x="1228428" y="1935109"/>
          <a:ext cx="2761191" cy="165671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Transformation efforts go nowhere</a:t>
          </a:r>
          <a:endParaRPr lang="en-US" sz="1600" kern="1200" dirty="0">
            <a:solidFill>
              <a:schemeClr val="tx1"/>
            </a:solidFill>
          </a:endParaRPr>
        </a:p>
      </dsp:txBody>
      <dsp:txXfrm>
        <a:off x="1228428" y="1935109"/>
        <a:ext cx="2761191" cy="1656715"/>
      </dsp:txXfrm>
    </dsp:sp>
    <dsp:sp modelId="{1E014722-FED6-47B3-AE30-2468E4469818}">
      <dsp:nvSpPr>
        <dsp:cNvPr id="0" name=""/>
        <dsp:cNvSpPr/>
      </dsp:nvSpPr>
      <dsp:spPr>
        <a:xfrm>
          <a:off x="4265739" y="1935109"/>
          <a:ext cx="2761191" cy="165671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Short-term results are possible, especially through cost-cutting; but real transformation has trouble getting started and major, long-term change is rarely achieved.</a:t>
          </a:r>
          <a:endParaRPr lang="en-US" sz="1600" kern="1200" dirty="0">
            <a:solidFill>
              <a:schemeClr val="tx1"/>
            </a:solidFill>
          </a:endParaRPr>
        </a:p>
      </dsp:txBody>
      <dsp:txXfrm>
        <a:off x="4265739" y="1935109"/>
        <a:ext cx="2761191" cy="1656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25227-52D2-4226-AF29-37E5BDF49082}">
      <dsp:nvSpPr>
        <dsp:cNvPr id="0" name=""/>
        <dsp:cNvSpPr/>
      </dsp:nvSpPr>
      <dsp:spPr>
        <a:xfrm>
          <a:off x="2681172" y="1666"/>
          <a:ext cx="1217692" cy="7915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Truth</a:t>
          </a:r>
          <a:endParaRPr lang="en-US" sz="1800" kern="1200" dirty="0">
            <a:solidFill>
              <a:schemeClr val="tx1"/>
            </a:solidFill>
          </a:endParaRPr>
        </a:p>
      </dsp:txBody>
      <dsp:txXfrm>
        <a:off x="2719810" y="40304"/>
        <a:ext cx="1140416" cy="714224"/>
      </dsp:txXfrm>
    </dsp:sp>
    <dsp:sp modelId="{6D6D8A19-6E90-4FDE-B262-030B92122DC2}">
      <dsp:nvSpPr>
        <dsp:cNvPr id="0" name=""/>
        <dsp:cNvSpPr/>
      </dsp:nvSpPr>
      <dsp:spPr>
        <a:xfrm>
          <a:off x="1709780" y="397416"/>
          <a:ext cx="3160477" cy="3160477"/>
        </a:xfrm>
        <a:custGeom>
          <a:avLst/>
          <a:gdLst/>
          <a:ahLst/>
          <a:cxnLst/>
          <a:rect l="0" t="0" r="0" b="0"/>
          <a:pathLst>
            <a:path>
              <a:moveTo>
                <a:pt x="2197436" y="125514"/>
              </a:moveTo>
              <a:arcTo wR="1580238" hR="1580238" stAng="17579407" swAng="1959799"/>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0D063A-678F-4237-8343-7DD041C07BAF}">
      <dsp:nvSpPr>
        <dsp:cNvPr id="0" name=""/>
        <dsp:cNvSpPr/>
      </dsp:nvSpPr>
      <dsp:spPr>
        <a:xfrm>
          <a:off x="4184069" y="1093584"/>
          <a:ext cx="1217692" cy="7915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Respect</a:t>
          </a:r>
          <a:endParaRPr lang="en-US" sz="1800" kern="1200" dirty="0">
            <a:solidFill>
              <a:schemeClr val="tx1"/>
            </a:solidFill>
          </a:endParaRPr>
        </a:p>
      </dsp:txBody>
      <dsp:txXfrm>
        <a:off x="4222707" y="1132222"/>
        <a:ext cx="1140416" cy="714224"/>
      </dsp:txXfrm>
    </dsp:sp>
    <dsp:sp modelId="{6C3B0541-9F97-44C3-86E2-52D3B687ABDC}">
      <dsp:nvSpPr>
        <dsp:cNvPr id="0" name=""/>
        <dsp:cNvSpPr/>
      </dsp:nvSpPr>
      <dsp:spPr>
        <a:xfrm>
          <a:off x="1709780" y="397416"/>
          <a:ext cx="3160477" cy="3160477"/>
        </a:xfrm>
        <a:custGeom>
          <a:avLst/>
          <a:gdLst/>
          <a:ahLst/>
          <a:cxnLst/>
          <a:rect l="0" t="0" r="0" b="0"/>
          <a:pathLst>
            <a:path>
              <a:moveTo>
                <a:pt x="3158323" y="1497763"/>
              </a:moveTo>
              <a:arcTo wR="1580238" hR="1580238" stAng="21420497" swAng="2194967"/>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6BB7A1-A27F-4CD1-9CE6-929B739C91DC}">
      <dsp:nvSpPr>
        <dsp:cNvPr id="0" name=""/>
        <dsp:cNvSpPr/>
      </dsp:nvSpPr>
      <dsp:spPr>
        <a:xfrm>
          <a:off x="3610013" y="2860345"/>
          <a:ext cx="1217692" cy="7915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Excellence</a:t>
          </a:r>
          <a:endParaRPr lang="en-US" sz="1800" kern="1200" dirty="0">
            <a:solidFill>
              <a:schemeClr val="tx1"/>
            </a:solidFill>
          </a:endParaRPr>
        </a:p>
      </dsp:txBody>
      <dsp:txXfrm>
        <a:off x="3648651" y="2898983"/>
        <a:ext cx="1140416" cy="714224"/>
      </dsp:txXfrm>
    </dsp:sp>
    <dsp:sp modelId="{84C58758-2061-4FE0-81C7-D38E1B5B1594}">
      <dsp:nvSpPr>
        <dsp:cNvPr id="0" name=""/>
        <dsp:cNvSpPr/>
      </dsp:nvSpPr>
      <dsp:spPr>
        <a:xfrm>
          <a:off x="1709780" y="397416"/>
          <a:ext cx="3160477" cy="3160477"/>
        </a:xfrm>
        <a:custGeom>
          <a:avLst/>
          <a:gdLst/>
          <a:ahLst/>
          <a:cxnLst/>
          <a:rect l="0" t="0" r="0" b="0"/>
          <a:pathLst>
            <a:path>
              <a:moveTo>
                <a:pt x="1893963" y="3129022"/>
              </a:moveTo>
              <a:arcTo wR="1580238" hR="1580238" stAng="4712939" swAng="1374121"/>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81D7CE-46D1-4927-B6F6-75C1436B2013}">
      <dsp:nvSpPr>
        <dsp:cNvPr id="0" name=""/>
        <dsp:cNvSpPr/>
      </dsp:nvSpPr>
      <dsp:spPr>
        <a:xfrm>
          <a:off x="1752331" y="2860345"/>
          <a:ext cx="1217692" cy="7915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Teamwork</a:t>
          </a:r>
          <a:endParaRPr lang="en-US" sz="1800" kern="1200" dirty="0">
            <a:solidFill>
              <a:schemeClr val="tx1"/>
            </a:solidFill>
          </a:endParaRPr>
        </a:p>
      </dsp:txBody>
      <dsp:txXfrm>
        <a:off x="1790969" y="2898983"/>
        <a:ext cx="1140416" cy="714224"/>
      </dsp:txXfrm>
    </dsp:sp>
    <dsp:sp modelId="{C1C35045-F307-47CA-BA6B-A0072AF9F473}">
      <dsp:nvSpPr>
        <dsp:cNvPr id="0" name=""/>
        <dsp:cNvSpPr/>
      </dsp:nvSpPr>
      <dsp:spPr>
        <a:xfrm>
          <a:off x="1702181" y="386236"/>
          <a:ext cx="3160477" cy="3160477"/>
        </a:xfrm>
        <a:custGeom>
          <a:avLst/>
          <a:gdLst/>
          <a:ahLst/>
          <a:cxnLst/>
          <a:rect l="0" t="0" r="0" b="0"/>
          <a:pathLst>
            <a:path>
              <a:moveTo>
                <a:pt x="271403" y="2465735"/>
              </a:moveTo>
              <a:arcTo wR="1580238" hR="1580238" stAng="8755175" swAng="219991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39B72-B377-4233-A532-4C1EB370BA19}">
      <dsp:nvSpPr>
        <dsp:cNvPr id="0" name=""/>
        <dsp:cNvSpPr/>
      </dsp:nvSpPr>
      <dsp:spPr>
        <a:xfrm>
          <a:off x="1169653" y="1093588"/>
          <a:ext cx="1217692" cy="7915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Integrity</a:t>
          </a:r>
          <a:endParaRPr lang="en-US" sz="1800" kern="1200" dirty="0">
            <a:solidFill>
              <a:schemeClr val="tx1"/>
            </a:solidFill>
          </a:endParaRPr>
        </a:p>
      </dsp:txBody>
      <dsp:txXfrm>
        <a:off x="1208291" y="1132226"/>
        <a:ext cx="1140416" cy="714224"/>
      </dsp:txXfrm>
    </dsp:sp>
    <dsp:sp modelId="{416BC3EA-2E13-4E25-8575-553EA9F1228C}">
      <dsp:nvSpPr>
        <dsp:cNvPr id="0" name=""/>
        <dsp:cNvSpPr/>
      </dsp:nvSpPr>
      <dsp:spPr>
        <a:xfrm>
          <a:off x="1696065" y="403067"/>
          <a:ext cx="3160477" cy="3160477"/>
        </a:xfrm>
        <a:custGeom>
          <a:avLst/>
          <a:gdLst/>
          <a:ahLst/>
          <a:cxnLst/>
          <a:rect l="0" t="0" r="0" b="0"/>
          <a:pathLst>
            <a:path>
              <a:moveTo>
                <a:pt x="279435" y="682984"/>
              </a:moveTo>
              <a:arcTo wR="1580238" hR="1580238" stAng="12875804" swAng="197689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5FEE3-F0EE-41F1-B535-778854D08AF5}" type="datetimeFigureOut">
              <a:rPr lang="en-US" smtClean="0"/>
              <a:t>9/13/2016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6086B-D160-4329-A07A-CADD466D2053}" type="slidenum">
              <a:rPr lang="en-US" smtClean="0"/>
              <a:t>‹#›</a:t>
            </a:fld>
            <a:endParaRPr lang="en-US"/>
          </a:p>
        </p:txBody>
      </p:sp>
    </p:spTree>
    <p:extLst>
      <p:ext uri="{BB962C8B-B14F-4D97-AF65-F5344CB8AC3E}">
        <p14:creationId xmlns:p14="http://schemas.microsoft.com/office/powerpoint/2010/main" val="276613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months taped to the end of each row – have people move to the row of their birth month.  Show this slide to remind them of the responses to change and ask if anyone had one of those responses when asked to move.</a:t>
            </a:r>
            <a:endParaRPr lang="en-US" dirty="0"/>
          </a:p>
        </p:txBody>
      </p:sp>
      <p:sp>
        <p:nvSpPr>
          <p:cNvPr id="4" name="Slide Number Placeholder 3"/>
          <p:cNvSpPr>
            <a:spLocks noGrp="1"/>
          </p:cNvSpPr>
          <p:nvPr>
            <p:ph type="sldNum" sz="quarter" idx="10"/>
          </p:nvPr>
        </p:nvSpPr>
        <p:spPr/>
        <p:txBody>
          <a:bodyPr/>
          <a:lstStyle/>
          <a:p>
            <a:fld id="{4476086B-D160-4329-A07A-CADD466D2053}" type="slidenum">
              <a:rPr lang="en-US" smtClean="0"/>
              <a:t>3</a:t>
            </a:fld>
            <a:endParaRPr lang="en-US"/>
          </a:p>
        </p:txBody>
      </p:sp>
    </p:spTree>
    <p:extLst>
      <p:ext uri="{BB962C8B-B14F-4D97-AF65-F5344CB8AC3E}">
        <p14:creationId xmlns:p14="http://schemas.microsoft.com/office/powerpoint/2010/main" val="428417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HDCLP and Turning Point, to get unstuck, we use the QBQ – change the WHY to a WHAT OR HOW</a:t>
            </a:r>
          </a:p>
          <a:p>
            <a:r>
              <a:rPr lang="en-US" baseline="0" dirty="0" smtClean="0"/>
              <a:t>HANDOUT – walkthrough the exercise</a:t>
            </a:r>
            <a:endParaRPr lang="en-US" dirty="0"/>
          </a:p>
        </p:txBody>
      </p:sp>
      <p:sp>
        <p:nvSpPr>
          <p:cNvPr id="4" name="Slide Number Placeholder 3"/>
          <p:cNvSpPr>
            <a:spLocks noGrp="1"/>
          </p:cNvSpPr>
          <p:nvPr>
            <p:ph type="sldNum" sz="quarter" idx="10"/>
          </p:nvPr>
        </p:nvSpPr>
        <p:spPr/>
        <p:txBody>
          <a:bodyPr/>
          <a:lstStyle/>
          <a:p>
            <a:fld id="{4476086B-D160-4329-A07A-CADD466D2053}" type="slidenum">
              <a:rPr lang="en-US" smtClean="0"/>
              <a:t>5</a:t>
            </a:fld>
            <a:endParaRPr lang="en-US"/>
          </a:p>
        </p:txBody>
      </p:sp>
    </p:spTree>
    <p:extLst>
      <p:ext uri="{BB962C8B-B14F-4D97-AF65-F5344CB8AC3E}">
        <p14:creationId xmlns:p14="http://schemas.microsoft.com/office/powerpoint/2010/main" val="371321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a:t>
            </a:r>
            <a:r>
              <a:rPr lang="en-US" baseline="0" dirty="0" smtClean="0"/>
              <a:t> accountability</a:t>
            </a:r>
            <a:endParaRPr lang="en-US" dirty="0"/>
          </a:p>
        </p:txBody>
      </p:sp>
      <p:sp>
        <p:nvSpPr>
          <p:cNvPr id="4" name="Slide Number Placeholder 3"/>
          <p:cNvSpPr>
            <a:spLocks noGrp="1"/>
          </p:cNvSpPr>
          <p:nvPr>
            <p:ph type="sldNum" sz="quarter" idx="10"/>
          </p:nvPr>
        </p:nvSpPr>
        <p:spPr/>
        <p:txBody>
          <a:bodyPr/>
          <a:lstStyle/>
          <a:p>
            <a:fld id="{4476086B-D160-4329-A07A-CADD466D2053}" type="slidenum">
              <a:rPr lang="en-US" smtClean="0"/>
              <a:t>6</a:t>
            </a:fld>
            <a:endParaRPr lang="en-US"/>
          </a:p>
        </p:txBody>
      </p:sp>
    </p:spTree>
    <p:extLst>
      <p:ext uri="{BB962C8B-B14F-4D97-AF65-F5344CB8AC3E}">
        <p14:creationId xmlns:p14="http://schemas.microsoft.com/office/powerpoint/2010/main" val="324883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when you get a flat tire?</a:t>
            </a:r>
            <a:endParaRPr lang="en-US" dirty="0"/>
          </a:p>
        </p:txBody>
      </p:sp>
      <p:sp>
        <p:nvSpPr>
          <p:cNvPr id="4" name="Slide Number Placeholder 3"/>
          <p:cNvSpPr>
            <a:spLocks noGrp="1"/>
          </p:cNvSpPr>
          <p:nvPr>
            <p:ph type="sldNum" sz="quarter" idx="10"/>
          </p:nvPr>
        </p:nvSpPr>
        <p:spPr/>
        <p:txBody>
          <a:bodyPr/>
          <a:lstStyle/>
          <a:p>
            <a:fld id="{4476086B-D160-4329-A07A-CADD466D2053}" type="slidenum">
              <a:rPr lang="en-US" smtClean="0"/>
              <a:t>10</a:t>
            </a:fld>
            <a:endParaRPr lang="en-US"/>
          </a:p>
        </p:txBody>
      </p:sp>
    </p:spTree>
    <p:extLst>
      <p:ext uri="{BB962C8B-B14F-4D97-AF65-F5344CB8AC3E}">
        <p14:creationId xmlns:p14="http://schemas.microsoft.com/office/powerpoint/2010/main" val="364321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Kotter: Leading Change</a:t>
            </a:r>
          </a:p>
          <a:p>
            <a:r>
              <a:rPr lang="en-US" dirty="0" smtClean="0"/>
              <a:t>Talk</a:t>
            </a:r>
            <a:r>
              <a:rPr lang="en-US" baseline="0" dirty="0" smtClean="0"/>
              <a:t> about mission and vision of IPP</a:t>
            </a:r>
            <a:endParaRPr lang="en-US" dirty="0"/>
          </a:p>
        </p:txBody>
      </p:sp>
      <p:sp>
        <p:nvSpPr>
          <p:cNvPr id="4" name="Slide Number Placeholder 3"/>
          <p:cNvSpPr>
            <a:spLocks noGrp="1"/>
          </p:cNvSpPr>
          <p:nvPr>
            <p:ph type="sldNum" sz="quarter" idx="10"/>
          </p:nvPr>
        </p:nvSpPr>
        <p:spPr/>
        <p:txBody>
          <a:bodyPr/>
          <a:lstStyle/>
          <a:p>
            <a:fld id="{4476086B-D160-4329-A07A-CADD466D2053}" type="slidenum">
              <a:rPr lang="en-US" smtClean="0"/>
              <a:t>11</a:t>
            </a:fld>
            <a:endParaRPr lang="en-US"/>
          </a:p>
        </p:txBody>
      </p:sp>
    </p:spTree>
    <p:extLst>
      <p:ext uri="{BB962C8B-B14F-4D97-AF65-F5344CB8AC3E}">
        <p14:creationId xmlns:p14="http://schemas.microsoft.com/office/powerpoint/2010/main" val="179548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 what’s changing at the university and within IPP?</a:t>
            </a:r>
          </a:p>
          <a:p>
            <a:pPr marL="171450" indent="-171450">
              <a:buFont typeface="Arial" panose="020B0604020202020204" pitchFamily="34" charset="0"/>
              <a:buChar char="•"/>
            </a:pPr>
            <a:r>
              <a:rPr lang="en-US" dirty="0" smtClean="0"/>
              <a:t>Lots of leadership changes; including</a:t>
            </a:r>
            <a:r>
              <a:rPr lang="en-US" baseline="0" dirty="0" smtClean="0"/>
              <a:t> waiting for a new president</a:t>
            </a:r>
          </a:p>
          <a:p>
            <a:pPr marL="171450" indent="-171450">
              <a:buFont typeface="Arial" panose="020B0604020202020204" pitchFamily="34" charset="0"/>
              <a:buChar char="•"/>
            </a:pPr>
            <a:r>
              <a:rPr lang="en-US" baseline="0" dirty="0" smtClean="0"/>
              <a:t>Budget still a factor</a:t>
            </a:r>
          </a:p>
          <a:p>
            <a:pPr marL="171450" indent="-171450">
              <a:buFont typeface="Arial" panose="020B0604020202020204" pitchFamily="34" charset="0"/>
              <a:buChar char="•"/>
            </a:pPr>
            <a:r>
              <a:rPr lang="en-US" baseline="0" dirty="0" smtClean="0"/>
              <a:t>IT always changing – new systems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6086B-D160-4329-A07A-CADD466D2053}" type="slidenum">
              <a:rPr lang="en-US" smtClean="0"/>
              <a:t>12</a:t>
            </a:fld>
            <a:endParaRPr lang="en-US"/>
          </a:p>
        </p:txBody>
      </p:sp>
    </p:spTree>
    <p:extLst>
      <p:ext uri="{BB962C8B-B14F-4D97-AF65-F5344CB8AC3E}">
        <p14:creationId xmlns:p14="http://schemas.microsoft.com/office/powerpoint/2010/main" val="49472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Kotter: Leading Change</a:t>
            </a:r>
            <a:endParaRPr lang="en-US" dirty="0"/>
          </a:p>
        </p:txBody>
      </p:sp>
      <p:sp>
        <p:nvSpPr>
          <p:cNvPr id="4" name="Slide Number Placeholder 3"/>
          <p:cNvSpPr>
            <a:spLocks noGrp="1"/>
          </p:cNvSpPr>
          <p:nvPr>
            <p:ph type="sldNum" sz="quarter" idx="10"/>
          </p:nvPr>
        </p:nvSpPr>
        <p:spPr/>
        <p:txBody>
          <a:bodyPr/>
          <a:lstStyle/>
          <a:p>
            <a:fld id="{4476086B-D160-4329-A07A-CADD466D2053}" type="slidenum">
              <a:rPr lang="en-US" smtClean="0"/>
              <a:t>14</a:t>
            </a:fld>
            <a:endParaRPr lang="en-US"/>
          </a:p>
        </p:txBody>
      </p:sp>
    </p:spTree>
    <p:extLst>
      <p:ext uri="{BB962C8B-B14F-4D97-AF65-F5344CB8AC3E}">
        <p14:creationId xmlns:p14="http://schemas.microsoft.com/office/powerpoint/2010/main" val="314224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solidFill>
                <a:schemeClr val="bg1"/>
              </a:solidFill>
            </a:endParaRPr>
          </a:p>
          <a:p>
            <a:r>
              <a:rPr lang="en-US" sz="1200" b="1" dirty="0" smtClean="0">
                <a:solidFill>
                  <a:schemeClr val="bg1"/>
                </a:solidFill>
              </a:rPr>
              <a:t>BE AN EFFECTIVE CHANGE AGENT – Recognize your staff’s responses to change and then navigate your team through change successfully. </a:t>
            </a:r>
          </a:p>
          <a:p>
            <a:endParaRPr lang="en-US" sz="1200" b="1" dirty="0" smtClean="0">
              <a:solidFill>
                <a:schemeClr val="bg1"/>
              </a:solidFill>
            </a:endParaRPr>
          </a:p>
          <a:p>
            <a:r>
              <a:rPr lang="en-US" sz="1200" b="1" dirty="0" smtClean="0">
                <a:solidFill>
                  <a:schemeClr val="bg1"/>
                </a:solidFill>
              </a:rPr>
              <a:t>Your attitude will help dictate how staff members navigate through the change. </a:t>
            </a:r>
          </a:p>
          <a:p>
            <a:pPr marL="0" indent="0">
              <a:buNone/>
            </a:pPr>
            <a:endParaRPr lang="en-US" sz="1200" b="1" dirty="0" smtClean="0">
              <a:solidFill>
                <a:schemeClr val="bg1"/>
              </a:solidFill>
            </a:endParaRPr>
          </a:p>
          <a:p>
            <a:r>
              <a:rPr lang="en-US" sz="1200" b="1" dirty="0" smtClean="0">
                <a:solidFill>
                  <a:schemeClr val="bg1"/>
                </a:solidFill>
              </a:rPr>
              <a:t>Be a conduit for information. </a:t>
            </a:r>
          </a:p>
          <a:p>
            <a:endParaRPr lang="en-US" sz="1200" b="1" dirty="0" smtClean="0">
              <a:solidFill>
                <a:schemeClr val="bg1"/>
              </a:solidFill>
            </a:endParaRPr>
          </a:p>
          <a:p>
            <a:r>
              <a:rPr lang="en-US" sz="1200" b="1" dirty="0" smtClean="0">
                <a:solidFill>
                  <a:schemeClr val="bg1"/>
                </a:solidFill>
              </a:rPr>
              <a:t>If at first you don’t succeed, try again and be persistent. </a:t>
            </a:r>
          </a:p>
          <a:p>
            <a:endParaRPr lang="en-US" sz="1200" b="1" dirty="0" smtClean="0">
              <a:solidFill>
                <a:schemeClr val="bg1"/>
              </a:solidFill>
            </a:endParaRPr>
          </a:p>
          <a:p>
            <a:r>
              <a:rPr lang="en-US" sz="1200" b="1" dirty="0" smtClean="0">
                <a:solidFill>
                  <a:schemeClr val="bg1"/>
                </a:solidFill>
              </a:rPr>
              <a:t>Practice values based leadership. </a:t>
            </a:r>
          </a:p>
          <a:p>
            <a:endParaRPr lang="en-US" dirty="0"/>
          </a:p>
        </p:txBody>
      </p:sp>
      <p:sp>
        <p:nvSpPr>
          <p:cNvPr id="4" name="Slide Number Placeholder 3"/>
          <p:cNvSpPr>
            <a:spLocks noGrp="1"/>
          </p:cNvSpPr>
          <p:nvPr>
            <p:ph type="sldNum" sz="quarter" idx="10"/>
          </p:nvPr>
        </p:nvSpPr>
        <p:spPr/>
        <p:txBody>
          <a:bodyPr/>
          <a:lstStyle/>
          <a:p>
            <a:fld id="{4476086B-D160-4329-A07A-CADD466D2053}" type="slidenum">
              <a:rPr lang="en-US" smtClean="0"/>
              <a:t>18</a:t>
            </a:fld>
            <a:endParaRPr lang="en-US"/>
          </a:p>
        </p:txBody>
      </p:sp>
    </p:spTree>
    <p:extLst>
      <p:ext uri="{BB962C8B-B14F-4D97-AF65-F5344CB8AC3E}">
        <p14:creationId xmlns:p14="http://schemas.microsoft.com/office/powerpoint/2010/main" val="344694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8B9EBBA-996F-894A-B54A-D6246ED52CEA}" type="datetimeFigureOut">
              <a:rPr lang="en-US" smtClean="0"/>
              <a:pPr/>
              <a:t>9/13/2016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480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502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880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363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DFA1846-DA80-1C48-A609-854EA85C59AD}" type="datetimeFigureOut">
              <a:rPr lang="en-US" smtClean="0"/>
              <a:pPr/>
              <a:t>9/13/2016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9972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676697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791834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75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001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D0DF5E60-9974-AC48-9591-99C2BB44B7CF}" type="datetimeFigureOut">
              <a:rPr lang="en-US" smtClean="0"/>
              <a:pPr/>
              <a:t>9/13/2016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120348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18C79C5D-2A6F-F04D-97DA-BEF2467B64E4}" type="datetimeFigureOut">
              <a:rPr lang="en-US" smtClean="0"/>
              <a:pPr/>
              <a:t>9/13/2016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114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9B482E8-6E0E-1B4F-B1FD-C69DB9E858D9}" type="datetimeFigureOut">
              <a:rPr lang="en-US" smtClean="0"/>
              <a:pPr/>
              <a:t>9/13/2016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045397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Managing </a:t>
            </a:r>
            <a:br>
              <a:rPr lang="en-US" dirty="0" smtClean="0"/>
            </a:br>
            <a:r>
              <a:rPr lang="en-US" dirty="0" smtClean="0"/>
              <a:t>Change</a:t>
            </a:r>
            <a:endParaRPr lang="en-US" dirty="0"/>
          </a:p>
        </p:txBody>
      </p:sp>
      <p:sp>
        <p:nvSpPr>
          <p:cNvPr id="3" name="Subtitle 2"/>
          <p:cNvSpPr>
            <a:spLocks noGrp="1"/>
          </p:cNvSpPr>
          <p:nvPr>
            <p:ph type="subTitle" idx="1"/>
          </p:nvPr>
        </p:nvSpPr>
        <p:spPr>
          <a:xfrm>
            <a:off x="810001" y="5280847"/>
            <a:ext cx="10572000" cy="953698"/>
          </a:xfrm>
        </p:spPr>
        <p:txBody>
          <a:bodyPr>
            <a:normAutofit fontScale="70000" lnSpcReduction="20000"/>
          </a:bodyPr>
          <a:lstStyle/>
          <a:p>
            <a:r>
              <a:rPr lang="en-US" sz="3300" dirty="0" smtClean="0"/>
              <a:t>IPP Refreshing Management Skills</a:t>
            </a:r>
          </a:p>
          <a:p>
            <a:r>
              <a:rPr lang="en-US" dirty="0" smtClean="0"/>
              <a:t>										</a:t>
            </a:r>
            <a:endParaRPr lang="en-US" dirty="0"/>
          </a:p>
          <a:p>
            <a:r>
              <a:rPr lang="en-US" sz="1900" dirty="0" smtClean="0"/>
              <a:t>Aaron </a:t>
            </a:r>
            <a:r>
              <a:rPr lang="en-US" sz="1900" dirty="0" err="1" smtClean="0"/>
              <a:t>DeBolt</a:t>
            </a:r>
            <a:r>
              <a:rPr lang="en-US" sz="1900" dirty="0" smtClean="0"/>
              <a:t> and Debra Howell</a:t>
            </a:r>
            <a:endParaRPr lang="en-US" sz="1900" dirty="0"/>
          </a:p>
        </p:txBody>
      </p:sp>
    </p:spTree>
    <p:extLst>
      <p:ext uri="{BB962C8B-B14F-4D97-AF65-F5344CB8AC3E}">
        <p14:creationId xmlns:p14="http://schemas.microsoft.com/office/powerpoint/2010/main" val="336261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sz="half" idx="1"/>
          </p:nvPr>
        </p:nvSpPr>
        <p:spPr>
          <a:xfrm>
            <a:off x="1251678" y="1446245"/>
            <a:ext cx="5606322" cy="4963886"/>
          </a:xfrm>
        </p:spPr>
        <p:txBody>
          <a:bodyPr/>
          <a:lstStyle/>
          <a:p>
            <a:endParaRPr lang="en-US" dirty="0" smtClean="0"/>
          </a:p>
          <a:p>
            <a:r>
              <a:rPr lang="en-US" sz="2400" dirty="0"/>
              <a:t>We each bring our whole self to work</a:t>
            </a:r>
          </a:p>
          <a:p>
            <a:r>
              <a:rPr lang="en-US" sz="2400" dirty="0" smtClean="0"/>
              <a:t>How bumpy of a ride would it be if it were a real wheel?</a:t>
            </a:r>
          </a:p>
          <a:p>
            <a:r>
              <a:rPr lang="en-US" sz="2400" dirty="0" smtClean="0"/>
              <a:t>You don’t know how out of balance someone is</a:t>
            </a:r>
          </a:p>
          <a:p>
            <a:r>
              <a:rPr lang="en-US" sz="2400" dirty="0" smtClean="0"/>
              <a:t>The one minor change that happens at work (turkey vs ham sandwich), could be the thing that throws me over edge.</a:t>
            </a:r>
            <a:endParaRPr lang="en-US" sz="2400" dirty="0"/>
          </a:p>
        </p:txBody>
      </p:sp>
      <p:pic>
        <p:nvPicPr>
          <p:cNvPr id="5" name="Picture 3" descr="C:\Users\Parents\AppData\Local\Microsoft\Windows\Temporary Internet Files\Content.IE5\W5Y0B6VT\MP900448649[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193513" y="2121717"/>
            <a:ext cx="4236487" cy="3105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8518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others</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987966109"/>
              </p:ext>
            </p:extLst>
          </p:nvPr>
        </p:nvGraphicFramePr>
        <p:xfrm>
          <a:off x="1975569" y="1726163"/>
          <a:ext cx="7936182" cy="3975898"/>
        </p:xfrm>
        <a:graphic>
          <a:graphicData uri="http://schemas.openxmlformats.org/drawingml/2006/table">
            <a:tbl>
              <a:tblPr firstRow="1" bandRow="1">
                <a:tableStyleId>{5C22544A-7EE6-4342-B048-85BDC9FD1C3A}</a:tableStyleId>
              </a:tblPr>
              <a:tblGrid>
                <a:gridCol w="3968091">
                  <a:extLst>
                    <a:ext uri="{9D8B030D-6E8A-4147-A177-3AD203B41FA5}">
                      <a16:colId xmlns:a16="http://schemas.microsoft.com/office/drawing/2014/main" val="1612696024"/>
                    </a:ext>
                  </a:extLst>
                </a:gridCol>
                <a:gridCol w="3968091">
                  <a:extLst>
                    <a:ext uri="{9D8B030D-6E8A-4147-A177-3AD203B41FA5}">
                      <a16:colId xmlns:a16="http://schemas.microsoft.com/office/drawing/2014/main" val="2531072922"/>
                    </a:ext>
                  </a:extLst>
                </a:gridCol>
              </a:tblGrid>
              <a:tr h="1987949">
                <a:tc>
                  <a:txBody>
                    <a:bodyPr/>
                    <a:lstStyle/>
                    <a:p>
                      <a:pPr algn="ctr"/>
                      <a:r>
                        <a:rPr lang="en-US" sz="2400" dirty="0" smtClean="0">
                          <a:solidFill>
                            <a:schemeClr val="tx1"/>
                          </a:solidFill>
                        </a:rPr>
                        <a:t>DENIAL</a:t>
                      </a:r>
                    </a:p>
                    <a:p>
                      <a:pPr marL="285750" indent="-285750" algn="l">
                        <a:buFont typeface="Arial" panose="020B0604020202020204" pitchFamily="34" charset="0"/>
                        <a:buChar char="•"/>
                      </a:pPr>
                      <a:r>
                        <a:rPr lang="en-US" b="0" dirty="0" smtClean="0">
                          <a:solidFill>
                            <a:schemeClr val="tx1"/>
                          </a:solidFill>
                        </a:rPr>
                        <a:t>Manage</a:t>
                      </a:r>
                      <a:r>
                        <a:rPr lang="en-US" b="0" baseline="0" dirty="0" smtClean="0">
                          <a:solidFill>
                            <a:schemeClr val="tx1"/>
                          </a:solidFill>
                        </a:rPr>
                        <a:t> yourself</a:t>
                      </a:r>
                    </a:p>
                    <a:p>
                      <a:pPr marL="285750" indent="-285750" algn="l">
                        <a:buFont typeface="Arial" panose="020B0604020202020204" pitchFamily="34" charset="0"/>
                        <a:buChar char="•"/>
                      </a:pPr>
                      <a:r>
                        <a:rPr lang="en-US" b="0" baseline="0" dirty="0" smtClean="0">
                          <a:solidFill>
                            <a:schemeClr val="tx1"/>
                          </a:solidFill>
                        </a:rPr>
                        <a:t>Communicate vision</a:t>
                      </a:r>
                    </a:p>
                    <a:p>
                      <a:pPr marL="285750" indent="-285750" algn="l">
                        <a:buFont typeface="Arial" panose="020B0604020202020204" pitchFamily="34" charset="0"/>
                        <a:buChar char="•"/>
                      </a:pPr>
                      <a:r>
                        <a:rPr lang="en-US" b="0" baseline="0" dirty="0" smtClean="0">
                          <a:solidFill>
                            <a:schemeClr val="tx1"/>
                          </a:solidFill>
                        </a:rPr>
                        <a:t>Communicate rationale</a:t>
                      </a:r>
                    </a:p>
                    <a:p>
                      <a:pPr marL="285750" indent="-285750" algn="l">
                        <a:buFont typeface="Arial" panose="020B0604020202020204" pitchFamily="34" charset="0"/>
                        <a:buChar char="•"/>
                      </a:pPr>
                      <a:r>
                        <a:rPr lang="en-US" b="0" baseline="0" dirty="0" smtClean="0">
                          <a:solidFill>
                            <a:schemeClr val="tx1"/>
                          </a:solidFill>
                        </a:rPr>
                        <a:t>Focus on short-term wins</a:t>
                      </a:r>
                      <a:endParaRPr lang="en-US" b="0" dirty="0">
                        <a:solidFill>
                          <a:schemeClr val="tx1"/>
                        </a:solidFill>
                      </a:endParaRPr>
                    </a:p>
                  </a:txBody>
                  <a:tcPr/>
                </a:tc>
                <a:tc>
                  <a:txBody>
                    <a:bodyPr/>
                    <a:lstStyle/>
                    <a:p>
                      <a:pPr algn="ctr"/>
                      <a:r>
                        <a:rPr lang="en-US" sz="2400" dirty="0" smtClean="0">
                          <a:solidFill>
                            <a:schemeClr val="tx1"/>
                          </a:solidFill>
                        </a:rPr>
                        <a:t>COMMITMENT</a:t>
                      </a:r>
                    </a:p>
                    <a:p>
                      <a:pPr marL="285750" indent="-285750" algn="l">
                        <a:buFont typeface="Arial" panose="020B0604020202020204" pitchFamily="34" charset="0"/>
                        <a:buChar char="•"/>
                      </a:pPr>
                      <a:r>
                        <a:rPr lang="en-US" b="0" dirty="0" smtClean="0">
                          <a:solidFill>
                            <a:schemeClr val="tx1"/>
                          </a:solidFill>
                        </a:rPr>
                        <a:t>Link institution success to individual commitment</a:t>
                      </a:r>
                    </a:p>
                    <a:p>
                      <a:pPr marL="285750" indent="-285750" algn="l">
                        <a:buFont typeface="Arial" panose="020B0604020202020204" pitchFamily="34" charset="0"/>
                        <a:buChar char="•"/>
                      </a:pPr>
                      <a:r>
                        <a:rPr lang="en-US" b="0" dirty="0" smtClean="0">
                          <a:solidFill>
                            <a:schemeClr val="tx1"/>
                          </a:solidFill>
                        </a:rPr>
                        <a:t>Recognize</a:t>
                      </a:r>
                      <a:r>
                        <a:rPr lang="en-US" b="0" baseline="0" dirty="0" smtClean="0">
                          <a:solidFill>
                            <a:schemeClr val="tx1"/>
                          </a:solidFill>
                        </a:rPr>
                        <a:t> individual and group progress</a:t>
                      </a:r>
                    </a:p>
                    <a:p>
                      <a:pPr marL="285750" indent="-285750" algn="l">
                        <a:buFont typeface="Arial" panose="020B0604020202020204" pitchFamily="34" charset="0"/>
                        <a:buChar char="•"/>
                      </a:pPr>
                      <a:r>
                        <a:rPr lang="en-US" b="0" baseline="0" dirty="0" smtClean="0">
                          <a:solidFill>
                            <a:schemeClr val="tx1"/>
                          </a:solidFill>
                        </a:rPr>
                        <a:t>Celebrate success</a:t>
                      </a:r>
                      <a:endParaRPr lang="en-US"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913629138"/>
                  </a:ext>
                </a:extLst>
              </a:tr>
              <a:tr h="1987949">
                <a:tc>
                  <a:txBody>
                    <a:bodyPr/>
                    <a:lstStyle/>
                    <a:p>
                      <a:pPr algn="ctr"/>
                      <a:r>
                        <a:rPr lang="en-US" sz="2400" b="1" dirty="0" smtClean="0"/>
                        <a:t>RESISTANCE</a:t>
                      </a:r>
                    </a:p>
                    <a:p>
                      <a:pPr marL="285750" indent="-285750" algn="l">
                        <a:buFont typeface="Arial" panose="020B0604020202020204" pitchFamily="34" charset="0"/>
                        <a:buChar char="•"/>
                      </a:pPr>
                      <a:r>
                        <a:rPr lang="en-US" dirty="0" smtClean="0"/>
                        <a:t>Opportunities to talk</a:t>
                      </a:r>
                    </a:p>
                    <a:p>
                      <a:pPr marL="285750" indent="-285750" algn="l">
                        <a:buFont typeface="Arial" panose="020B0604020202020204" pitchFamily="34" charset="0"/>
                        <a:buChar char="•"/>
                      </a:pPr>
                      <a:r>
                        <a:rPr lang="en-US" dirty="0" smtClean="0"/>
                        <a:t>Listen</a:t>
                      </a:r>
                    </a:p>
                    <a:p>
                      <a:pPr marL="285750" indent="-285750" algn="l">
                        <a:buFont typeface="Arial" panose="020B0604020202020204" pitchFamily="34" charset="0"/>
                        <a:buChar char="•"/>
                      </a:pPr>
                      <a:r>
                        <a:rPr lang="en-US" dirty="0" smtClean="0"/>
                        <a:t>“Allow” negative feelings</a:t>
                      </a:r>
                    </a:p>
                    <a:p>
                      <a:pPr marL="285750" indent="-285750" algn="l">
                        <a:buFont typeface="Arial" panose="020B0604020202020204" pitchFamily="34" charset="0"/>
                        <a:buChar char="•"/>
                      </a:pPr>
                      <a:r>
                        <a:rPr lang="en-US" dirty="0" smtClean="0"/>
                        <a:t>Model the behavior you want</a:t>
                      </a:r>
                    </a:p>
                    <a:p>
                      <a:pPr marL="285750" indent="-285750" algn="l">
                        <a:buFont typeface="Arial" panose="020B0604020202020204" pitchFamily="34" charset="0"/>
                        <a:buChar char="•"/>
                      </a:pPr>
                      <a:r>
                        <a:rPr lang="en-US" dirty="0" smtClean="0"/>
                        <a:t>Consider organizational roadblocks</a:t>
                      </a:r>
                      <a:endParaRPr lang="en-US" dirty="0"/>
                    </a:p>
                  </a:txBody>
                  <a:tcPr>
                    <a:solidFill>
                      <a:schemeClr val="tx2">
                        <a:lumMod val="25000"/>
                        <a:lumOff val="75000"/>
                      </a:schemeClr>
                    </a:solidFill>
                  </a:tcPr>
                </a:tc>
                <a:tc>
                  <a:txBody>
                    <a:bodyPr/>
                    <a:lstStyle/>
                    <a:p>
                      <a:pPr algn="ctr"/>
                      <a:r>
                        <a:rPr lang="en-US" sz="2400" b="1" dirty="0" smtClean="0"/>
                        <a:t>EXPLORATION</a:t>
                      </a:r>
                    </a:p>
                    <a:p>
                      <a:pPr marL="285750" indent="-285750" algn="l">
                        <a:buFont typeface="Arial" panose="020B0604020202020204" pitchFamily="34" charset="0"/>
                        <a:buChar char="•"/>
                      </a:pPr>
                      <a:r>
                        <a:rPr lang="en-US" dirty="0" smtClean="0"/>
                        <a:t>Provide</a:t>
                      </a:r>
                      <a:r>
                        <a:rPr lang="en-US" baseline="0" dirty="0" smtClean="0"/>
                        <a:t> direction and specific assignments</a:t>
                      </a:r>
                    </a:p>
                    <a:p>
                      <a:pPr marL="285750" indent="-285750" algn="l">
                        <a:buFont typeface="Arial" panose="020B0604020202020204" pitchFamily="34" charset="0"/>
                        <a:buChar char="•"/>
                      </a:pPr>
                      <a:r>
                        <a:rPr lang="en-US" baseline="0" dirty="0" smtClean="0"/>
                        <a:t>Coach new skills</a:t>
                      </a:r>
                    </a:p>
                    <a:p>
                      <a:pPr marL="285750" indent="-285750" algn="l">
                        <a:buFont typeface="Arial" panose="020B0604020202020204" pitchFamily="34" charset="0"/>
                        <a:buChar char="•"/>
                      </a:pPr>
                      <a:r>
                        <a:rPr lang="en-US" baseline="0" dirty="0" smtClean="0"/>
                        <a:t>Help others own their situation</a:t>
                      </a:r>
                    </a:p>
                    <a:p>
                      <a:pPr marL="285750" indent="-285750" algn="l">
                        <a:buFont typeface="Arial" panose="020B0604020202020204" pitchFamily="34" charset="0"/>
                        <a:buChar char="•"/>
                      </a:pPr>
                      <a:r>
                        <a:rPr lang="en-US" baseline="0" dirty="0" smtClean="0"/>
                        <a:t>Incorporate new behaviors into goals</a:t>
                      </a:r>
                      <a:endParaRPr lang="en-US" dirty="0"/>
                    </a:p>
                  </a:txBody>
                  <a:tcPr/>
                </a:tc>
                <a:extLst>
                  <a:ext uri="{0D108BD9-81ED-4DB2-BD59-A6C34878D82A}">
                    <a16:rowId xmlns:a16="http://schemas.microsoft.com/office/drawing/2014/main" val="1722338706"/>
                  </a:ext>
                </a:extLst>
              </a:tr>
            </a:tbl>
          </a:graphicData>
        </a:graphic>
      </p:graphicFrame>
    </p:spTree>
    <p:extLst>
      <p:ext uri="{BB962C8B-B14F-4D97-AF65-F5344CB8AC3E}">
        <p14:creationId xmlns:p14="http://schemas.microsoft.com/office/powerpoint/2010/main" val="218357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changes </a:t>
            </a:r>
            <a:endParaRPr lang="en-US" dirty="0"/>
          </a:p>
        </p:txBody>
      </p:sp>
      <p:sp>
        <p:nvSpPr>
          <p:cNvPr id="5" name="Text Placeholder 4"/>
          <p:cNvSpPr>
            <a:spLocks noGrp="1"/>
          </p:cNvSpPr>
          <p:nvPr>
            <p:ph type="body" idx="1"/>
          </p:nvPr>
        </p:nvSpPr>
        <p:spPr/>
        <p:txBody>
          <a:bodyPr/>
          <a:lstStyle/>
          <a:p>
            <a:r>
              <a:rPr lang="en-US" dirty="0" smtClean="0"/>
              <a:t>Structural, cost cutting, process, cultural</a:t>
            </a:r>
            <a:endParaRPr lang="en-US" dirty="0"/>
          </a:p>
        </p:txBody>
      </p:sp>
    </p:spTree>
    <p:extLst>
      <p:ext uri="{BB962C8B-B14F-4D97-AF65-F5344CB8AC3E}">
        <p14:creationId xmlns:p14="http://schemas.microsoft.com/office/powerpoint/2010/main" val="2265133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37883" y="457199"/>
            <a:ext cx="3092117" cy="3148643"/>
          </a:xfrm>
        </p:spPr>
        <p:txBody>
          <a:bodyPr>
            <a:normAutofit/>
          </a:bodyPr>
          <a:lstStyle/>
          <a:p>
            <a:r>
              <a:rPr lang="en-US" dirty="0"/>
              <a:t>Navigating change is no longer a transition skill; it has become a LIFE SKILL</a:t>
            </a:r>
            <a:br>
              <a:rPr lang="en-US" dirty="0"/>
            </a:br>
            <a:endParaRPr lang="en-US"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t="3378" b="3378"/>
          <a:stretch>
            <a:fillRect/>
          </a:stretch>
        </p:blipFill>
        <p:spPr/>
      </p:pic>
      <p:sp>
        <p:nvSpPr>
          <p:cNvPr id="9" name="Text Placeholder 8"/>
          <p:cNvSpPr>
            <a:spLocks noGrp="1"/>
          </p:cNvSpPr>
          <p:nvPr>
            <p:ph type="body" sz="half" idx="2"/>
          </p:nvPr>
        </p:nvSpPr>
        <p:spPr>
          <a:xfrm>
            <a:off x="8337883" y="3329795"/>
            <a:ext cx="3092117" cy="3045125"/>
          </a:xfrm>
        </p:spPr>
        <p:txBody>
          <a:bodyPr/>
          <a:lstStyle/>
          <a:p>
            <a:endParaRPr lang="en-US" dirty="0"/>
          </a:p>
          <a:p>
            <a:r>
              <a:rPr lang="en-US" dirty="0"/>
              <a:t>Our university </a:t>
            </a:r>
            <a:r>
              <a:rPr lang="en-US" dirty="0" smtClean="0"/>
              <a:t>and the world is </a:t>
            </a:r>
            <a:r>
              <a:rPr lang="en-US" dirty="0"/>
              <a:t>at a time of unprecedented change and TRANSFORMATION</a:t>
            </a:r>
          </a:p>
          <a:p>
            <a:endParaRPr lang="en-US" dirty="0"/>
          </a:p>
        </p:txBody>
      </p:sp>
    </p:spTree>
    <p:extLst>
      <p:ext uri="{BB962C8B-B14F-4D97-AF65-F5344CB8AC3E}">
        <p14:creationId xmlns:p14="http://schemas.microsoft.com/office/powerpoint/2010/main" val="295524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management v s. transformational leadership</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8474236"/>
              </p:ext>
            </p:extLst>
          </p:nvPr>
        </p:nvGraphicFramePr>
        <p:xfrm>
          <a:off x="1923810" y="2355012"/>
          <a:ext cx="8255359"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367923" y="6060275"/>
            <a:ext cx="1364476" cy="369332"/>
          </a:xfrm>
          <a:prstGeom prst="rect">
            <a:avLst/>
          </a:prstGeom>
          <a:noFill/>
        </p:spPr>
        <p:txBody>
          <a:bodyPr wrap="none" rtlCol="0">
            <a:spAutoFit/>
          </a:bodyPr>
          <a:lstStyle/>
          <a:p>
            <a:r>
              <a:rPr lang="en-US" dirty="0" smtClean="0"/>
              <a:t>Management</a:t>
            </a:r>
            <a:endParaRPr lang="en-US" dirty="0"/>
          </a:p>
        </p:txBody>
      </p:sp>
      <p:sp>
        <p:nvSpPr>
          <p:cNvPr id="10" name="TextBox 9"/>
          <p:cNvSpPr txBox="1"/>
          <p:nvPr/>
        </p:nvSpPr>
        <p:spPr>
          <a:xfrm rot="16200000">
            <a:off x="2104847" y="4761025"/>
            <a:ext cx="1196161" cy="369332"/>
          </a:xfrm>
          <a:prstGeom prst="rect">
            <a:avLst/>
          </a:prstGeom>
          <a:noFill/>
        </p:spPr>
        <p:txBody>
          <a:bodyPr wrap="none" rtlCol="0">
            <a:spAutoFit/>
          </a:bodyPr>
          <a:lstStyle/>
          <a:p>
            <a:r>
              <a:rPr lang="en-US" dirty="0" smtClean="0"/>
              <a:t>Leadership</a:t>
            </a:r>
            <a:endParaRPr lang="en-US" dirty="0"/>
          </a:p>
        </p:txBody>
      </p:sp>
      <p:cxnSp>
        <p:nvCxnSpPr>
          <p:cNvPr id="12" name="Straight Arrow Connector 11"/>
          <p:cNvCxnSpPr/>
          <p:nvPr/>
        </p:nvCxnSpPr>
        <p:spPr>
          <a:xfrm>
            <a:off x="4951562" y="6262777"/>
            <a:ext cx="36489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2771938" y="2613804"/>
            <a:ext cx="5768" cy="15696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137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978" y="495048"/>
            <a:ext cx="7593042" cy="5684521"/>
          </a:xfrm>
          <a:prstGeom prst="rect">
            <a:avLst/>
          </a:prstGeom>
        </p:spPr>
      </p:pic>
    </p:spTree>
    <p:extLst>
      <p:ext uri="{BB962C8B-B14F-4D97-AF65-F5344CB8AC3E}">
        <p14:creationId xmlns:p14="http://schemas.microsoft.com/office/powerpoint/2010/main" val="390614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99434"/>
          </a:xfrm>
        </p:spPr>
        <p:txBody>
          <a:bodyPr>
            <a:normAutofit/>
          </a:bodyPr>
          <a:lstStyle/>
          <a:p>
            <a:r>
              <a:rPr lang="en-US" sz="3600" dirty="0" smtClean="0"/>
              <a:t>Common  myths in times of transformation</a:t>
            </a:r>
            <a:endParaRPr lang="en-US" sz="3600" dirty="0"/>
          </a:p>
        </p:txBody>
      </p:sp>
      <p:sp>
        <p:nvSpPr>
          <p:cNvPr id="3" name="Content Placeholder 2"/>
          <p:cNvSpPr>
            <a:spLocks noGrp="1"/>
          </p:cNvSpPr>
          <p:nvPr>
            <p:ph sz="half" idx="1"/>
          </p:nvPr>
        </p:nvSpPr>
        <p:spPr>
          <a:xfrm>
            <a:off x="1257300" y="1328467"/>
            <a:ext cx="4800600" cy="5132717"/>
          </a:xfrm>
        </p:spPr>
        <p:txBody>
          <a:bodyPr>
            <a:normAutofit fontScale="92500" lnSpcReduction="20000"/>
          </a:bodyPr>
          <a:lstStyle/>
          <a:p>
            <a:r>
              <a:rPr lang="en-US" dirty="0" smtClean="0"/>
              <a:t>Myth 1 – This will go away</a:t>
            </a:r>
          </a:p>
          <a:p>
            <a:r>
              <a:rPr lang="en-US" dirty="0" smtClean="0"/>
              <a:t>Myth 2 – It will help if I get upset</a:t>
            </a:r>
          </a:p>
          <a:p>
            <a:r>
              <a:rPr lang="en-US" dirty="0" smtClean="0"/>
              <a:t>Myth 3 – This is a bad thing for my career</a:t>
            </a:r>
          </a:p>
          <a:p>
            <a:r>
              <a:rPr lang="en-US" dirty="0" smtClean="0"/>
              <a:t>Myth 4 – I can just keep on doing my job like I have been</a:t>
            </a:r>
          </a:p>
          <a:p>
            <a:r>
              <a:rPr lang="en-US" dirty="0" smtClean="0"/>
              <a:t>Myth 5 – Senior management knows a lot more than they are telling us</a:t>
            </a:r>
          </a:p>
          <a:p>
            <a:r>
              <a:rPr lang="en-US" dirty="0" smtClean="0"/>
              <a:t>Myth 6 – Management doesn’t care about us</a:t>
            </a:r>
          </a:p>
          <a:p>
            <a:r>
              <a:rPr lang="en-US" dirty="0" smtClean="0"/>
              <a:t>Myth 7 – I’m not in a position to make a difference</a:t>
            </a:r>
          </a:p>
          <a:p>
            <a:r>
              <a:rPr lang="en-US" dirty="0" smtClean="0"/>
              <a:t>Myth 8 – Management is responsible to make changes</a:t>
            </a:r>
          </a:p>
          <a:p>
            <a:r>
              <a:rPr lang="en-US" dirty="0"/>
              <a:t>Myth 9 – The changes aren’t really necessary</a:t>
            </a:r>
          </a:p>
          <a:p>
            <a:r>
              <a:rPr lang="en-US" dirty="0"/>
              <a:t>Myth 10 – University/IPP transformation means: layoffs, centralization, transferring resources</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5857" y="1181819"/>
            <a:ext cx="4132788" cy="5298925"/>
          </a:xfrm>
          <a:ln>
            <a:solidFill>
              <a:schemeClr val="accent1"/>
            </a:solidFill>
          </a:ln>
        </p:spPr>
      </p:pic>
    </p:spTree>
    <p:extLst>
      <p:ext uri="{BB962C8B-B14F-4D97-AF65-F5344CB8AC3E}">
        <p14:creationId xmlns:p14="http://schemas.microsoft.com/office/powerpoint/2010/main" val="4165747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each other up for success</a:t>
            </a:r>
            <a:endParaRPr lang="en-US" dirty="0"/>
          </a:p>
        </p:txBody>
      </p:sp>
      <p:sp>
        <p:nvSpPr>
          <p:cNvPr id="3" name="Content Placeholder 2"/>
          <p:cNvSpPr>
            <a:spLocks noGrp="1"/>
          </p:cNvSpPr>
          <p:nvPr>
            <p:ph idx="1"/>
          </p:nvPr>
        </p:nvSpPr>
        <p:spPr>
          <a:xfrm>
            <a:off x="1251678" y="2337759"/>
            <a:ext cx="10178322" cy="4295954"/>
          </a:xfrm>
        </p:spPr>
        <p:txBody>
          <a:bodyPr/>
          <a:lstStyle/>
          <a:p>
            <a:pPr marL="0" indent="0">
              <a:buNone/>
            </a:pPr>
            <a:r>
              <a:rPr lang="en-US" dirty="0" smtClean="0"/>
              <a:t>Small group work:</a:t>
            </a:r>
          </a:p>
          <a:p>
            <a:r>
              <a:rPr lang="en-US" dirty="0" smtClean="0"/>
              <a:t>One group works on “</a:t>
            </a:r>
            <a:r>
              <a:rPr lang="en-US" dirty="0" err="1" smtClean="0"/>
              <a:t>mythbusting</a:t>
            </a:r>
            <a:r>
              <a:rPr lang="en-US" dirty="0" smtClean="0"/>
              <a:t> techniques and communication”</a:t>
            </a:r>
          </a:p>
          <a:p>
            <a:r>
              <a:rPr lang="en-US" dirty="0" smtClean="0"/>
              <a:t>One group works on “strategies to deal with victim, critic, bystander, and charger modes”</a:t>
            </a:r>
          </a:p>
          <a:p>
            <a:r>
              <a:rPr lang="en-US" dirty="0" smtClean="0"/>
              <a:t>One group works on “how do we maximize the involvement of those who are navigators?”</a:t>
            </a:r>
          </a:p>
          <a:p>
            <a:r>
              <a:rPr lang="en-US" dirty="0" smtClean="0"/>
              <a:t>One group works on “how to deal with resistance”</a:t>
            </a:r>
          </a:p>
          <a:p>
            <a:r>
              <a:rPr lang="en-US" dirty="0" smtClean="0"/>
              <a:t>One group works on “what we need to pay attention to with respect to leading staff through change/transformation”</a:t>
            </a:r>
            <a:endParaRPr lang="en-US" dirty="0"/>
          </a:p>
        </p:txBody>
      </p:sp>
    </p:spTree>
    <p:extLst>
      <p:ext uri="{BB962C8B-B14F-4D97-AF65-F5344CB8AC3E}">
        <p14:creationId xmlns:p14="http://schemas.microsoft.com/office/powerpoint/2010/main" val="263960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2484" y="172528"/>
            <a:ext cx="7781026" cy="1446550"/>
          </a:xfrm>
          <a:prstGeom prst="rect">
            <a:avLst/>
          </a:prstGeom>
          <a:noFill/>
        </p:spPr>
        <p:txBody>
          <a:bodyPr wrap="square" rtlCol="0">
            <a:spAutoFit/>
          </a:bodyPr>
          <a:lstStyle/>
          <a:p>
            <a:r>
              <a:rPr lang="en-US" sz="4400" dirty="0" smtClean="0"/>
              <a:t>Remember that we are a values-based organization</a:t>
            </a:r>
          </a:p>
        </p:txBody>
      </p:sp>
      <p:sp>
        <p:nvSpPr>
          <p:cNvPr id="3" name="TextBox 2"/>
          <p:cNvSpPr txBox="1"/>
          <p:nvPr/>
        </p:nvSpPr>
        <p:spPr>
          <a:xfrm>
            <a:off x="2182484" y="5233358"/>
            <a:ext cx="7781026" cy="1446550"/>
          </a:xfrm>
          <a:prstGeom prst="rect">
            <a:avLst/>
          </a:prstGeom>
          <a:noFill/>
        </p:spPr>
        <p:txBody>
          <a:bodyPr wrap="square" rtlCol="0">
            <a:spAutoFit/>
          </a:bodyPr>
          <a:lstStyle/>
          <a:p>
            <a:r>
              <a:rPr lang="en-US" sz="4400" dirty="0"/>
              <a:t>a</a:t>
            </a:r>
            <a:r>
              <a:rPr lang="en-US" sz="4400" dirty="0" smtClean="0"/>
              <a:t>nd our values provide us with a foundation for leading change.</a:t>
            </a:r>
          </a:p>
        </p:txBody>
      </p:sp>
      <p:graphicFrame>
        <p:nvGraphicFramePr>
          <p:cNvPr id="2" name="Diagram 1"/>
          <p:cNvGraphicFramePr/>
          <p:nvPr>
            <p:extLst>
              <p:ext uri="{D42A27DB-BD31-4B8C-83A1-F6EECF244321}">
                <p14:modId xmlns:p14="http://schemas.microsoft.com/office/powerpoint/2010/main" val="2484413203"/>
              </p:ext>
            </p:extLst>
          </p:nvPr>
        </p:nvGraphicFramePr>
        <p:xfrm>
          <a:off x="2527538" y="1619078"/>
          <a:ext cx="6580038" cy="3705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131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Leading </a:t>
            </a:r>
            <a:br>
              <a:rPr lang="en-US" dirty="0" smtClean="0"/>
            </a:br>
            <a:r>
              <a:rPr lang="en-US" dirty="0" smtClean="0"/>
              <a:t>Change</a:t>
            </a:r>
            <a:endParaRPr lang="en-US" dirty="0"/>
          </a:p>
        </p:txBody>
      </p:sp>
      <p:sp>
        <p:nvSpPr>
          <p:cNvPr id="3" name="Subtitle 2"/>
          <p:cNvSpPr>
            <a:spLocks noGrp="1"/>
          </p:cNvSpPr>
          <p:nvPr>
            <p:ph type="subTitle" idx="1"/>
          </p:nvPr>
        </p:nvSpPr>
        <p:spPr>
          <a:xfrm>
            <a:off x="1017035" y="5904302"/>
            <a:ext cx="10572000" cy="953698"/>
          </a:xfrm>
        </p:spPr>
        <p:txBody>
          <a:bodyPr>
            <a:normAutofit/>
          </a:bodyPr>
          <a:lstStyle/>
          <a:p>
            <a:r>
              <a:rPr lang="en-US" sz="3300" dirty="0" smtClean="0"/>
              <a:t>QUESTIONS?</a:t>
            </a:r>
            <a:endParaRPr lang="en-US" sz="1900" dirty="0"/>
          </a:p>
        </p:txBody>
      </p:sp>
    </p:spTree>
    <p:extLst>
      <p:ext uri="{BB962C8B-B14F-4D97-AF65-F5344CB8AC3E}">
        <p14:creationId xmlns:p14="http://schemas.microsoft.com/office/powerpoint/2010/main" val="419114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251678" y="1733909"/>
            <a:ext cx="10178322" cy="4899804"/>
          </a:xfrm>
        </p:spPr>
        <p:txBody>
          <a:bodyPr>
            <a:normAutofit fontScale="85000" lnSpcReduction="10000"/>
          </a:bodyPr>
          <a:lstStyle/>
          <a:p>
            <a:pPr marL="0" indent="0">
              <a:buNone/>
            </a:pPr>
            <a:r>
              <a:rPr lang="en-US" sz="4000" dirty="0" smtClean="0">
                <a:solidFill>
                  <a:schemeClr val="tx1"/>
                </a:solidFill>
              </a:rPr>
              <a:t>At the end of this session, you will be able to:</a:t>
            </a:r>
          </a:p>
          <a:p>
            <a:r>
              <a:rPr lang="en-US" sz="4000" dirty="0" smtClean="0"/>
              <a:t>Recognize your own and staff’s responses to change</a:t>
            </a:r>
          </a:p>
          <a:p>
            <a:pPr lvl="1"/>
            <a:r>
              <a:rPr lang="en-US" sz="3800" dirty="0" smtClean="0"/>
              <a:t>Managing Self</a:t>
            </a:r>
          </a:p>
          <a:p>
            <a:pPr lvl="1"/>
            <a:r>
              <a:rPr lang="en-US" sz="3800" dirty="0" smtClean="0"/>
              <a:t>Managing Others</a:t>
            </a:r>
          </a:p>
          <a:p>
            <a:pPr lvl="1"/>
            <a:r>
              <a:rPr lang="en-US" sz="3800" dirty="0" smtClean="0"/>
              <a:t>Managing Changes</a:t>
            </a:r>
          </a:p>
          <a:p>
            <a:r>
              <a:rPr lang="en-US" sz="4000" dirty="0" smtClean="0"/>
              <a:t>Learn / be reminded of tools to lead through change</a:t>
            </a:r>
          </a:p>
          <a:p>
            <a:r>
              <a:rPr lang="en-US" sz="4000" dirty="0" smtClean="0"/>
              <a:t>Develop strategies and commit to supporting each other through change</a:t>
            </a:r>
            <a:endParaRPr lang="en-US" sz="4000" dirty="0"/>
          </a:p>
        </p:txBody>
      </p:sp>
    </p:spTree>
    <p:extLst>
      <p:ext uri="{BB962C8B-B14F-4D97-AF65-F5344CB8AC3E}">
        <p14:creationId xmlns:p14="http://schemas.microsoft.com/office/powerpoint/2010/main" val="46481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498" y="128311"/>
            <a:ext cx="3092117" cy="1196670"/>
          </a:xfrm>
        </p:spPr>
        <p:txBody>
          <a:bodyPr>
            <a:normAutofit fontScale="90000"/>
          </a:bodyPr>
          <a:lstStyle/>
          <a:p>
            <a:r>
              <a:rPr lang="en-US" dirty="0" smtClean="0"/>
              <a:t>HDCLP/Turning Point Responses to Change</a:t>
            </a:r>
            <a:endParaRPr lang="en-US" dirty="0"/>
          </a:p>
        </p:txBody>
      </p:sp>
      <p:sp>
        <p:nvSpPr>
          <p:cNvPr id="6" name="Text Placeholder 5"/>
          <p:cNvSpPr>
            <a:spLocks noGrp="1"/>
          </p:cNvSpPr>
          <p:nvPr>
            <p:ph type="body" sz="half" idx="2"/>
          </p:nvPr>
        </p:nvSpPr>
        <p:spPr>
          <a:xfrm>
            <a:off x="7975230" y="1388853"/>
            <a:ext cx="3903343" cy="5390581"/>
          </a:xfrm>
        </p:spPr>
        <p:txBody>
          <a:bodyPr>
            <a:normAutofit fontScale="77500" lnSpcReduction="20000"/>
          </a:bodyPr>
          <a:lstStyle/>
          <a:p>
            <a:r>
              <a:rPr lang="en-US" dirty="0" smtClean="0"/>
              <a:t>Victim: </a:t>
            </a:r>
          </a:p>
          <a:p>
            <a:pPr marL="742950" lvl="1" indent="-285750">
              <a:buClr>
                <a:schemeClr val="bg1"/>
              </a:buClr>
              <a:buFont typeface="Arial" panose="020B0604020202020204" pitchFamily="34" charset="0"/>
              <a:buChar char="•"/>
            </a:pPr>
            <a:r>
              <a:rPr lang="en-US" dirty="0" smtClean="0">
                <a:solidFill>
                  <a:schemeClr val="bg1"/>
                </a:solidFill>
              </a:rPr>
              <a:t>Resists change</a:t>
            </a:r>
          </a:p>
          <a:p>
            <a:pPr marL="742950" lvl="1" indent="-285750">
              <a:buClr>
                <a:schemeClr val="bg1"/>
              </a:buClr>
              <a:buFont typeface="Arial" panose="020B0604020202020204" pitchFamily="34" charset="0"/>
              <a:buChar char="•"/>
            </a:pPr>
            <a:r>
              <a:rPr lang="en-US" dirty="0" smtClean="0">
                <a:solidFill>
                  <a:schemeClr val="bg1"/>
                </a:solidFill>
              </a:rPr>
              <a:t>Feels angry or depressed</a:t>
            </a:r>
          </a:p>
          <a:p>
            <a:pPr marL="742950" lvl="1" indent="-285750">
              <a:buClr>
                <a:schemeClr val="bg1"/>
              </a:buClr>
              <a:buFont typeface="Arial" panose="020B0604020202020204" pitchFamily="34" charset="0"/>
              <a:buChar char="•"/>
            </a:pPr>
            <a:r>
              <a:rPr lang="en-US" dirty="0" smtClean="0">
                <a:solidFill>
                  <a:schemeClr val="bg1"/>
                </a:solidFill>
              </a:rPr>
              <a:t>Reverts to old ways of doing things</a:t>
            </a:r>
          </a:p>
          <a:p>
            <a:r>
              <a:rPr lang="en-US" dirty="0" smtClean="0"/>
              <a:t>Critic:</a:t>
            </a:r>
          </a:p>
          <a:p>
            <a:pPr marL="742950" lvl="1" indent="-285750">
              <a:buClr>
                <a:schemeClr val="bg1"/>
              </a:buClr>
              <a:buFont typeface="Arial" panose="020B0604020202020204" pitchFamily="34" charset="0"/>
              <a:buChar char="•"/>
            </a:pPr>
            <a:r>
              <a:rPr lang="en-US" dirty="0" smtClean="0">
                <a:solidFill>
                  <a:schemeClr val="bg1"/>
                </a:solidFill>
              </a:rPr>
              <a:t>Looks for reasons why change will not be a success</a:t>
            </a:r>
            <a:endParaRPr lang="en-US" dirty="0">
              <a:solidFill>
                <a:schemeClr val="bg1"/>
              </a:solidFill>
            </a:endParaRPr>
          </a:p>
          <a:p>
            <a:pPr marL="742950" lvl="1" indent="-285750">
              <a:buClr>
                <a:schemeClr val="bg1"/>
              </a:buClr>
              <a:buFont typeface="Arial" panose="020B0604020202020204" pitchFamily="34" charset="0"/>
              <a:buChar char="•"/>
            </a:pPr>
            <a:r>
              <a:rPr lang="en-US" dirty="0" smtClean="0">
                <a:solidFill>
                  <a:schemeClr val="bg1"/>
                </a:solidFill>
              </a:rPr>
              <a:t>Fails to see any positive outcome from the change</a:t>
            </a:r>
            <a:endParaRPr lang="en-US" dirty="0">
              <a:solidFill>
                <a:schemeClr val="bg1"/>
              </a:solidFill>
            </a:endParaRPr>
          </a:p>
          <a:p>
            <a:r>
              <a:rPr lang="en-US" dirty="0" smtClean="0"/>
              <a:t>Bystander:</a:t>
            </a:r>
            <a:endParaRPr lang="en-US" dirty="0"/>
          </a:p>
          <a:p>
            <a:pPr marL="742950" lvl="1" indent="-285750">
              <a:buClr>
                <a:schemeClr val="bg1"/>
              </a:buClr>
              <a:buFont typeface="Arial" panose="020B0604020202020204" pitchFamily="34" charset="0"/>
              <a:buChar char="•"/>
            </a:pPr>
            <a:r>
              <a:rPr lang="en-US" dirty="0" smtClean="0">
                <a:solidFill>
                  <a:schemeClr val="bg1"/>
                </a:solidFill>
              </a:rPr>
              <a:t>Acts reluctant to get involved</a:t>
            </a:r>
            <a:endParaRPr lang="en-US" dirty="0">
              <a:solidFill>
                <a:schemeClr val="bg1"/>
              </a:solidFill>
            </a:endParaRPr>
          </a:p>
          <a:p>
            <a:pPr marL="742950" lvl="1" indent="-285750">
              <a:buClr>
                <a:schemeClr val="bg1"/>
              </a:buClr>
              <a:buFont typeface="Arial" panose="020B0604020202020204" pitchFamily="34" charset="0"/>
              <a:buChar char="•"/>
            </a:pPr>
            <a:r>
              <a:rPr lang="en-US" dirty="0" smtClean="0">
                <a:solidFill>
                  <a:schemeClr val="bg1"/>
                </a:solidFill>
              </a:rPr>
              <a:t>Waits for others to take the lead</a:t>
            </a:r>
            <a:endParaRPr lang="en-US" dirty="0">
              <a:solidFill>
                <a:schemeClr val="bg1"/>
              </a:solidFill>
            </a:endParaRPr>
          </a:p>
          <a:p>
            <a:r>
              <a:rPr lang="en-US" dirty="0" smtClean="0"/>
              <a:t>Charger:</a:t>
            </a:r>
            <a:endParaRPr lang="en-US" dirty="0"/>
          </a:p>
          <a:p>
            <a:pPr marL="742950" lvl="1" indent="-285750">
              <a:buClr>
                <a:schemeClr val="bg1"/>
              </a:buClr>
              <a:buFont typeface="Arial" panose="020B0604020202020204" pitchFamily="34" charset="0"/>
              <a:buChar char="•"/>
            </a:pPr>
            <a:r>
              <a:rPr lang="en-US" dirty="0" smtClean="0">
                <a:solidFill>
                  <a:schemeClr val="bg1"/>
                </a:solidFill>
              </a:rPr>
              <a:t>Leaps before looking; pushes others too hard</a:t>
            </a:r>
          </a:p>
          <a:p>
            <a:pPr marL="742950" lvl="1" indent="-285750">
              <a:buClr>
                <a:schemeClr val="bg1"/>
              </a:buClr>
              <a:buFont typeface="Arial" panose="020B0604020202020204" pitchFamily="34" charset="0"/>
              <a:buChar char="•"/>
            </a:pPr>
            <a:r>
              <a:rPr lang="en-US" dirty="0" smtClean="0">
                <a:solidFill>
                  <a:schemeClr val="bg1"/>
                </a:solidFill>
              </a:rPr>
              <a:t>Does not listen to others</a:t>
            </a:r>
            <a:endParaRPr lang="en-US" dirty="0">
              <a:solidFill>
                <a:schemeClr val="bg1"/>
              </a:solidFill>
            </a:endParaRPr>
          </a:p>
          <a:p>
            <a:r>
              <a:rPr lang="en-US" dirty="0" smtClean="0"/>
              <a:t>Navigator:</a:t>
            </a:r>
            <a:endParaRPr lang="en-US" dirty="0"/>
          </a:p>
          <a:p>
            <a:pPr marL="742950" lvl="1" indent="-285750">
              <a:buClr>
                <a:schemeClr val="bg1"/>
              </a:buClr>
              <a:buFont typeface="Arial" panose="020B0604020202020204" pitchFamily="34" charset="0"/>
              <a:buChar char="•"/>
            </a:pPr>
            <a:r>
              <a:rPr lang="en-US" dirty="0" smtClean="0">
                <a:solidFill>
                  <a:schemeClr val="bg1"/>
                </a:solidFill>
              </a:rPr>
              <a:t>Looks for ways to reduce negative reactions</a:t>
            </a:r>
            <a:endParaRPr lang="en-US" dirty="0">
              <a:solidFill>
                <a:schemeClr val="bg1"/>
              </a:solidFill>
            </a:endParaRPr>
          </a:p>
          <a:p>
            <a:pPr marL="742950" lvl="1" indent="-285750">
              <a:buClr>
                <a:schemeClr val="bg1"/>
              </a:buClr>
              <a:buFont typeface="Arial" panose="020B0604020202020204" pitchFamily="34" charset="0"/>
              <a:buChar char="•"/>
            </a:pPr>
            <a:r>
              <a:rPr lang="en-US" dirty="0" smtClean="0">
                <a:solidFill>
                  <a:schemeClr val="bg1"/>
                </a:solidFill>
              </a:rPr>
              <a:t>Explores reasons for change</a:t>
            </a:r>
          </a:p>
          <a:p>
            <a:pPr marL="742950" lvl="1" indent="-285750">
              <a:buClr>
                <a:schemeClr val="bg1"/>
              </a:buClr>
              <a:buFont typeface="Arial" panose="020B0604020202020204" pitchFamily="34" charset="0"/>
              <a:buChar char="•"/>
            </a:pPr>
            <a:r>
              <a:rPr lang="en-US" dirty="0" smtClean="0">
                <a:solidFill>
                  <a:schemeClr val="bg1"/>
                </a:solidFill>
              </a:rPr>
              <a:t>Finds ways to be useful in change</a:t>
            </a:r>
          </a:p>
          <a:p>
            <a:pPr marL="742950" lvl="1" indent="-285750">
              <a:buClr>
                <a:schemeClr val="bg1"/>
              </a:buClr>
              <a:buFont typeface="Arial" panose="020B0604020202020204" pitchFamily="34" charset="0"/>
              <a:buChar char="•"/>
            </a:pPr>
            <a:r>
              <a:rPr lang="en-US" dirty="0" smtClean="0">
                <a:solidFill>
                  <a:schemeClr val="bg1"/>
                </a:solidFill>
              </a:rPr>
              <a:t>Looks for opportunities to improve</a:t>
            </a:r>
          </a:p>
          <a:p>
            <a:pPr marL="742950" lvl="1" indent="-285750">
              <a:buClr>
                <a:schemeClr val="bg1"/>
              </a:buClr>
              <a:buFont typeface="Arial" panose="020B0604020202020204" pitchFamily="34" charset="0"/>
              <a:buChar char="•"/>
            </a:pPr>
            <a:r>
              <a:rPr lang="en-US" dirty="0" smtClean="0">
                <a:solidFill>
                  <a:schemeClr val="bg1"/>
                </a:solidFill>
              </a:rPr>
              <a:t>Forms positive and supportive relationships with those affected by the change</a:t>
            </a:r>
            <a:endParaRPr lang="en-US" dirty="0">
              <a:solidFill>
                <a:schemeClr val="bg1"/>
              </a:solidFill>
            </a:endParaRPr>
          </a:p>
          <a:p>
            <a:endParaRPr lang="en-US" dirty="0" smtClean="0"/>
          </a:p>
        </p:txBody>
      </p:sp>
      <p:grpSp>
        <p:nvGrpSpPr>
          <p:cNvPr id="11" name="Group 4"/>
          <p:cNvGrpSpPr>
            <a:grpSpLocks noChangeAspect="1"/>
          </p:cNvGrpSpPr>
          <p:nvPr/>
        </p:nvGrpSpPr>
        <p:grpSpPr bwMode="auto">
          <a:xfrm>
            <a:off x="836762" y="128311"/>
            <a:ext cx="5183038" cy="6651123"/>
            <a:chOff x="658" y="-447"/>
            <a:chExt cx="4286" cy="5500"/>
          </a:xfrm>
        </p:grpSpPr>
        <p:sp>
          <p:nvSpPr>
            <p:cNvPr id="12" name="AutoShape 3"/>
            <p:cNvSpPr>
              <a:spLocks noChangeAspect="1" noChangeArrowheads="1" noTextEdit="1"/>
            </p:cNvSpPr>
            <p:nvPr/>
          </p:nvSpPr>
          <p:spPr bwMode="auto">
            <a:xfrm>
              <a:off x="658" y="288"/>
              <a:ext cx="4154" cy="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 y="3887"/>
              <a:ext cx="48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 y="2403"/>
              <a:ext cx="1134" cy="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 y="1710"/>
              <a:ext cx="422" cy="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9" y="-447"/>
              <a:ext cx="1109"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8" y="1597"/>
              <a:ext cx="416"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a:spLocks noChangeArrowheads="1"/>
            </p:cNvSpPr>
            <p:nvPr/>
          </p:nvSpPr>
          <p:spPr bwMode="auto">
            <a:xfrm>
              <a:off x="1850" y="12"/>
              <a:ext cx="106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Charger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3650" y="3095"/>
              <a:ext cx="129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Bystander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2785" y="4133"/>
              <a:ext cx="82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Victim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671" y="2096"/>
              <a:ext cx="71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Critic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rot="900000">
              <a:off x="2279" y="1094"/>
              <a:ext cx="3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rot="900000">
              <a:off x="2459" y="1141"/>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rot="900000">
              <a:off x="2600" y="1178"/>
              <a:ext cx="24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v</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rot="900000">
              <a:off x="2724" y="1202"/>
              <a:ext cx="17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rot="900000">
              <a:off x="2779" y="122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rot="900000">
              <a:off x="2914" y="126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rot="900000">
              <a:off x="3050" y="1298"/>
              <a:ext cx="18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rot="900000">
              <a:off x="3119" y="1321"/>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rot="900000">
              <a:off x="3261" y="1353"/>
              <a:ext cx="20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smtClean="0">
                  <a:ln>
                    <a:noFill/>
                  </a:ln>
                  <a:solidFill>
                    <a:srgbClr val="000000"/>
                  </a:solidFill>
                  <a:effectLst/>
                  <a:latin typeface="Arial" panose="020B060402020202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47"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9" y="1597"/>
              <a:ext cx="423"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9823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Yourself </a:t>
            </a:r>
            <a:endParaRPr lang="en-US" dirty="0"/>
          </a:p>
        </p:txBody>
      </p:sp>
    </p:spTree>
    <p:extLst>
      <p:ext uri="{BB962C8B-B14F-4D97-AF65-F5344CB8AC3E}">
        <p14:creationId xmlns:p14="http://schemas.microsoft.com/office/powerpoint/2010/main" val="256861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495" y="0"/>
            <a:ext cx="9959009" cy="6858000"/>
          </a:xfrm>
          <a:prstGeom prst="rect">
            <a:avLst/>
          </a:prstGeom>
        </p:spPr>
      </p:pic>
    </p:spTree>
    <p:extLst>
      <p:ext uri="{BB962C8B-B14F-4D97-AF65-F5344CB8AC3E}">
        <p14:creationId xmlns:p14="http://schemas.microsoft.com/office/powerpoint/2010/main" val="70200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184" y="468649"/>
            <a:ext cx="10178322" cy="1998506"/>
          </a:xfrm>
        </p:spPr>
        <p:txBody>
          <a:bodyPr>
            <a:normAutofit fontScale="90000"/>
          </a:bodyPr>
          <a:lstStyle/>
          <a:p>
            <a:r>
              <a:rPr lang="en-US" dirty="0" smtClean="0">
                <a:solidFill>
                  <a:schemeClr val="tx2">
                    <a:lumMod val="50000"/>
                    <a:lumOff val="50000"/>
                  </a:schemeClr>
                </a:solidFill>
              </a:rPr>
              <a:t>Questions</a:t>
            </a:r>
            <a:r>
              <a:rPr lang="en-US" dirty="0" smtClean="0"/>
              <a:t> </a:t>
            </a:r>
            <a:r>
              <a:rPr lang="en-US" dirty="0"/>
              <a:t>have more power than answers, both in thinking and </a:t>
            </a:r>
            <a:r>
              <a:rPr lang="en-US" dirty="0" smtClean="0"/>
              <a:t>communicating. </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5835" y="2785613"/>
            <a:ext cx="4609823" cy="3594100"/>
          </a:xfrm>
        </p:spPr>
      </p:pic>
    </p:spTree>
    <p:extLst>
      <p:ext uri="{BB962C8B-B14F-4D97-AF65-F5344CB8AC3E}">
        <p14:creationId xmlns:p14="http://schemas.microsoft.com/office/powerpoint/2010/main" val="271152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Others </a:t>
            </a:r>
            <a:endParaRPr lang="en-US" dirty="0"/>
          </a:p>
        </p:txBody>
      </p:sp>
    </p:spTree>
    <p:extLst>
      <p:ext uri="{BB962C8B-B14F-4D97-AF65-F5344CB8AC3E}">
        <p14:creationId xmlns:p14="http://schemas.microsoft.com/office/powerpoint/2010/main" val="332776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 of life</a:t>
            </a:r>
            <a:endParaRPr lang="en-US" dirty="0"/>
          </a:p>
        </p:txBody>
      </p:sp>
      <p:pic>
        <p:nvPicPr>
          <p:cNvPr id="3" name="Picture 5" descr="C:\Users\Parents\AppData\Local\Microsoft\Windows\Temporary Internet Files\Content.IE5\CYF4NLES\MP9003057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9692" y="2251974"/>
            <a:ext cx="3389313" cy="337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0"/>
          <p:cNvSpPr txBox="1">
            <a:spLocks noChangeArrowheads="1"/>
          </p:cNvSpPr>
          <p:nvPr/>
        </p:nvSpPr>
        <p:spPr bwMode="auto">
          <a:xfrm>
            <a:off x="3981092" y="1515374"/>
            <a:ext cx="3276600" cy="5191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800" b="1" dirty="0">
                <a:solidFill>
                  <a:schemeClr val="accent2">
                    <a:lumMod val="75000"/>
                  </a:schemeClr>
                </a:solidFill>
                <a:latin typeface="+mn-lt"/>
                <a:ea typeface="+mn-ea"/>
                <a:cs typeface="+mn-cs"/>
              </a:rPr>
              <a:t>Health and Fitness</a:t>
            </a:r>
          </a:p>
        </p:txBody>
      </p:sp>
      <p:sp>
        <p:nvSpPr>
          <p:cNvPr id="5" name="Text Box 11"/>
          <p:cNvSpPr txBox="1">
            <a:spLocks noChangeArrowheads="1"/>
          </p:cNvSpPr>
          <p:nvPr/>
        </p:nvSpPr>
        <p:spPr bwMode="auto">
          <a:xfrm>
            <a:off x="7486292" y="4501462"/>
            <a:ext cx="1828800" cy="51911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800" b="1" dirty="0">
                <a:solidFill>
                  <a:schemeClr val="accent2">
                    <a:lumMod val="75000"/>
                  </a:schemeClr>
                </a:solidFill>
                <a:latin typeface="+mn-lt"/>
                <a:ea typeface="+mn-ea"/>
                <a:cs typeface="+mn-cs"/>
              </a:rPr>
              <a:t>Finances</a:t>
            </a:r>
          </a:p>
        </p:txBody>
      </p:sp>
      <p:sp>
        <p:nvSpPr>
          <p:cNvPr id="6" name="Text Box 12"/>
          <p:cNvSpPr txBox="1">
            <a:spLocks noChangeArrowheads="1"/>
          </p:cNvSpPr>
          <p:nvPr/>
        </p:nvSpPr>
        <p:spPr bwMode="auto">
          <a:xfrm>
            <a:off x="6571892" y="1986862"/>
            <a:ext cx="3276600" cy="51911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800" b="1" dirty="0">
                <a:solidFill>
                  <a:schemeClr val="accent2">
                    <a:lumMod val="75000"/>
                  </a:schemeClr>
                </a:solidFill>
                <a:latin typeface="+mn-lt"/>
                <a:ea typeface="+mn-ea"/>
                <a:cs typeface="+mn-cs"/>
              </a:rPr>
              <a:t>Work / Career</a:t>
            </a:r>
          </a:p>
        </p:txBody>
      </p:sp>
      <p:sp>
        <p:nvSpPr>
          <p:cNvPr id="7" name="Text Box 14"/>
          <p:cNvSpPr txBox="1">
            <a:spLocks noChangeArrowheads="1"/>
          </p:cNvSpPr>
          <p:nvPr/>
        </p:nvSpPr>
        <p:spPr bwMode="auto">
          <a:xfrm>
            <a:off x="6419492" y="5401574"/>
            <a:ext cx="3276600" cy="5191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800" b="1" dirty="0">
                <a:solidFill>
                  <a:schemeClr val="accent2">
                    <a:lumMod val="75000"/>
                  </a:schemeClr>
                </a:solidFill>
                <a:latin typeface="+mn-lt"/>
                <a:ea typeface="+mn-ea"/>
                <a:cs typeface="+mn-cs"/>
              </a:rPr>
              <a:t>Personal Growth</a:t>
            </a:r>
          </a:p>
        </p:txBody>
      </p:sp>
      <p:sp>
        <p:nvSpPr>
          <p:cNvPr id="8" name="Text Box 15"/>
          <p:cNvSpPr txBox="1">
            <a:spLocks noChangeArrowheads="1"/>
          </p:cNvSpPr>
          <p:nvPr/>
        </p:nvSpPr>
        <p:spPr bwMode="auto">
          <a:xfrm>
            <a:off x="1923692" y="5477774"/>
            <a:ext cx="4038600" cy="5191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800" b="1" dirty="0">
                <a:solidFill>
                  <a:schemeClr val="accent2">
                    <a:lumMod val="75000"/>
                  </a:schemeClr>
                </a:solidFill>
                <a:latin typeface="+mn-lt"/>
                <a:ea typeface="+mn-ea"/>
                <a:cs typeface="+mn-cs"/>
              </a:rPr>
              <a:t>Social and Cultural</a:t>
            </a:r>
          </a:p>
        </p:txBody>
      </p:sp>
      <p:sp>
        <p:nvSpPr>
          <p:cNvPr id="9" name="Text Box 16"/>
          <p:cNvSpPr txBox="1">
            <a:spLocks noChangeArrowheads="1"/>
          </p:cNvSpPr>
          <p:nvPr/>
        </p:nvSpPr>
        <p:spPr bwMode="auto">
          <a:xfrm>
            <a:off x="1999892" y="4150624"/>
            <a:ext cx="2514600" cy="9461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800" b="1" dirty="0">
                <a:solidFill>
                  <a:schemeClr val="accent2">
                    <a:lumMod val="75000"/>
                  </a:schemeClr>
                </a:solidFill>
                <a:latin typeface="+mn-lt"/>
                <a:ea typeface="+mn-ea"/>
                <a:cs typeface="+mn-cs"/>
              </a:rPr>
              <a:t>Spiritual and Ethical</a:t>
            </a:r>
          </a:p>
        </p:txBody>
      </p:sp>
      <p:sp>
        <p:nvSpPr>
          <p:cNvPr id="10" name="Text Box 17"/>
          <p:cNvSpPr txBox="1">
            <a:spLocks noChangeArrowheads="1"/>
          </p:cNvSpPr>
          <p:nvPr/>
        </p:nvSpPr>
        <p:spPr bwMode="auto">
          <a:xfrm>
            <a:off x="2076092" y="2626624"/>
            <a:ext cx="2133600" cy="9461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800" b="1" dirty="0">
                <a:solidFill>
                  <a:schemeClr val="accent2">
                    <a:lumMod val="75000"/>
                  </a:schemeClr>
                </a:solidFill>
                <a:latin typeface="+mn-lt"/>
                <a:ea typeface="+mn-ea"/>
                <a:cs typeface="+mn-cs"/>
              </a:rPr>
              <a:t>Fun and Recreation</a:t>
            </a:r>
          </a:p>
        </p:txBody>
      </p:sp>
    </p:spTree>
    <p:extLst>
      <p:ext uri="{BB962C8B-B14F-4D97-AF65-F5344CB8AC3E}">
        <p14:creationId xmlns:p14="http://schemas.microsoft.com/office/powerpoint/2010/main" val="363110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wheel</a:t>
            </a:r>
            <a:endParaRPr lang="en-US" dirty="0"/>
          </a:p>
        </p:txBody>
      </p:sp>
      <p:grpSp>
        <p:nvGrpSpPr>
          <p:cNvPr id="3" name="Group 2"/>
          <p:cNvGrpSpPr/>
          <p:nvPr/>
        </p:nvGrpSpPr>
        <p:grpSpPr>
          <a:xfrm>
            <a:off x="3395932" y="1613140"/>
            <a:ext cx="5191125" cy="4724400"/>
            <a:chOff x="1905000" y="762000"/>
            <a:chExt cx="5191125" cy="4724400"/>
          </a:xfrm>
          <a:solidFill>
            <a:srgbClr val="CFA7E7"/>
          </a:solidFill>
        </p:grpSpPr>
        <p:grpSp>
          <p:nvGrpSpPr>
            <p:cNvPr id="4" name="Group 4"/>
            <p:cNvGrpSpPr/>
            <p:nvPr/>
          </p:nvGrpSpPr>
          <p:grpSpPr>
            <a:xfrm>
              <a:off x="1905000" y="762000"/>
              <a:ext cx="5191125" cy="4724400"/>
              <a:chOff x="1905000" y="762000"/>
              <a:chExt cx="5191125" cy="4724400"/>
            </a:xfrm>
            <a:grpFill/>
          </p:grpSpPr>
          <p:grpSp>
            <p:nvGrpSpPr>
              <p:cNvPr id="15" name="Group 14"/>
              <p:cNvGrpSpPr/>
              <p:nvPr/>
            </p:nvGrpSpPr>
            <p:grpSpPr>
              <a:xfrm>
                <a:off x="1905000" y="762000"/>
                <a:ext cx="5191125" cy="4724400"/>
                <a:chOff x="1905000" y="762000"/>
                <a:chExt cx="5191125" cy="4724400"/>
              </a:xfrm>
              <a:grpFill/>
            </p:grpSpPr>
            <p:grpSp>
              <p:nvGrpSpPr>
                <p:cNvPr id="18" name="Group 2"/>
                <p:cNvGrpSpPr/>
                <p:nvPr/>
              </p:nvGrpSpPr>
              <p:grpSpPr>
                <a:xfrm>
                  <a:off x="1905000" y="762000"/>
                  <a:ext cx="5191125" cy="4724400"/>
                  <a:chOff x="1905000" y="762000"/>
                  <a:chExt cx="5191125" cy="4724400"/>
                </a:xfrm>
                <a:grpFill/>
              </p:grpSpPr>
              <p:sp>
                <p:nvSpPr>
                  <p:cNvPr id="40" name="Arc 52"/>
                  <p:cNvSpPr>
                    <a:spLocks/>
                  </p:cNvSpPr>
                  <p:nvPr/>
                </p:nvSpPr>
                <p:spPr bwMode="auto">
                  <a:xfrm>
                    <a:off x="5943600" y="2057400"/>
                    <a:ext cx="457200" cy="1173163"/>
                  </a:xfrm>
                  <a:custGeom>
                    <a:avLst/>
                    <a:gdLst>
                      <a:gd name="T0" fmla="*/ 0 w 21600"/>
                      <a:gd name="T1" fmla="*/ 0 h 23743"/>
                      <a:gd name="T2" fmla="*/ 203823507 w 21600"/>
                      <a:gd name="T3" fmla="*/ 2147483647 h 23743"/>
                      <a:gd name="T4" fmla="*/ 0 w 21600"/>
                      <a:gd name="T5" fmla="*/ 2147483647 h 23743"/>
                      <a:gd name="T6" fmla="*/ 0 60000 65536"/>
                      <a:gd name="T7" fmla="*/ 0 60000 65536"/>
                      <a:gd name="T8" fmla="*/ 0 60000 65536"/>
                      <a:gd name="T9" fmla="*/ 0 w 21600"/>
                      <a:gd name="T10" fmla="*/ 0 h 23743"/>
                      <a:gd name="T11" fmla="*/ 21600 w 21600"/>
                      <a:gd name="T12" fmla="*/ 23743 h 23743"/>
                    </a:gdLst>
                    <a:ahLst/>
                    <a:cxnLst>
                      <a:cxn ang="T6">
                        <a:pos x="T0" y="T1"/>
                      </a:cxn>
                      <a:cxn ang="T7">
                        <a:pos x="T2" y="T3"/>
                      </a:cxn>
                      <a:cxn ang="T8">
                        <a:pos x="T4" y="T5"/>
                      </a:cxn>
                    </a:cxnLst>
                    <a:rect l="T9" t="T10" r="T11" b="T12"/>
                    <a:pathLst>
                      <a:path w="21600" h="23743" fill="none" extrusionOk="0">
                        <a:moveTo>
                          <a:pt x="-1" y="0"/>
                        </a:moveTo>
                        <a:cubicBezTo>
                          <a:pt x="11929" y="0"/>
                          <a:pt x="21600" y="9670"/>
                          <a:pt x="21600" y="21600"/>
                        </a:cubicBezTo>
                        <a:cubicBezTo>
                          <a:pt x="21600" y="22315"/>
                          <a:pt x="21564" y="23030"/>
                          <a:pt x="21493" y="23743"/>
                        </a:cubicBezTo>
                      </a:path>
                      <a:path w="21600" h="23743" stroke="0" extrusionOk="0">
                        <a:moveTo>
                          <a:pt x="-1" y="0"/>
                        </a:moveTo>
                        <a:cubicBezTo>
                          <a:pt x="11929" y="0"/>
                          <a:pt x="21600" y="9670"/>
                          <a:pt x="21600" y="21600"/>
                        </a:cubicBezTo>
                        <a:cubicBezTo>
                          <a:pt x="21600" y="22315"/>
                          <a:pt x="21564" y="23030"/>
                          <a:pt x="21493" y="23743"/>
                        </a:cubicBezTo>
                        <a:lnTo>
                          <a:pt x="0" y="21600"/>
                        </a:lnTo>
                        <a:lnTo>
                          <a:pt x="-1" y="0"/>
                        </a:lnTo>
                        <a:close/>
                      </a:path>
                    </a:pathLst>
                  </a:custGeom>
                  <a:grpFill/>
                  <a:ln w="76200">
                    <a:solidFill>
                      <a:schemeClr val="tx1"/>
                    </a:solidFill>
                    <a:round/>
                    <a:headEnd/>
                    <a:tailEnd/>
                  </a:ln>
                </p:spPr>
                <p:txBody>
                  <a:bodyPr wrap="none" anchor="ctr"/>
                  <a:lstStyle/>
                  <a:p>
                    <a:pPr>
                      <a:defRPr/>
                    </a:pPr>
                    <a:endParaRPr lang="en-US">
                      <a:ea typeface="+mn-ea"/>
                      <a:cs typeface="Arial" charset="0"/>
                    </a:endParaRPr>
                  </a:p>
                </p:txBody>
              </p:sp>
              <p:grpSp>
                <p:nvGrpSpPr>
                  <p:cNvPr id="41" name="Group 1"/>
                  <p:cNvGrpSpPr/>
                  <p:nvPr/>
                </p:nvGrpSpPr>
                <p:grpSpPr>
                  <a:xfrm>
                    <a:off x="1905000" y="762000"/>
                    <a:ext cx="5191125" cy="4724400"/>
                    <a:chOff x="1905000" y="762000"/>
                    <a:chExt cx="5191125" cy="4724400"/>
                  </a:xfrm>
                  <a:grpFill/>
                </p:grpSpPr>
                <p:sp>
                  <p:nvSpPr>
                    <p:cNvPr id="64" name="Oval 2"/>
                    <p:cNvSpPr>
                      <a:spLocks noChangeArrowheads="1"/>
                    </p:cNvSpPr>
                    <p:nvPr/>
                  </p:nvSpPr>
                  <p:spPr bwMode="auto">
                    <a:xfrm>
                      <a:off x="1905000" y="762000"/>
                      <a:ext cx="5191125" cy="4724400"/>
                    </a:xfrm>
                    <a:prstGeom prst="ellipse">
                      <a:avLst/>
                    </a:prstGeom>
                    <a:grpFill/>
                    <a:ln w="9525">
                      <a:solidFill>
                        <a:srgbClr val="000000"/>
                      </a:solidFill>
                      <a:round/>
                      <a:headEnd/>
                      <a:tailEnd/>
                    </a:ln>
                  </p:spPr>
                  <p:txBody>
                    <a:bodyPr/>
                    <a:lstStyle/>
                    <a:p>
                      <a:pPr>
                        <a:defRPr/>
                      </a:pPr>
                      <a:endParaRPr lang="en-US">
                        <a:latin typeface="Franklin Gothic Book" pitchFamily="34" charset="0"/>
                        <a:ea typeface="+mn-ea"/>
                        <a:cs typeface="Arial" charset="0"/>
                      </a:endParaRPr>
                    </a:p>
                  </p:txBody>
                </p:sp>
                <p:sp>
                  <p:nvSpPr>
                    <p:cNvPr id="65" name="Text Box 39"/>
                    <p:cNvSpPr txBox="1">
                      <a:spLocks noChangeArrowheads="1"/>
                    </p:cNvSpPr>
                    <p:nvPr/>
                  </p:nvSpPr>
                  <p:spPr bwMode="auto">
                    <a:xfrm>
                      <a:off x="5638800" y="3810000"/>
                      <a:ext cx="1066800" cy="144463"/>
                    </a:xfrm>
                    <a:prstGeom prst="rect">
                      <a:avLst/>
                    </a:prstGeom>
                    <a:grpFill/>
                    <a:ln w="9525">
                      <a:noFill/>
                      <a:miter lim="800000"/>
                      <a:headEnd/>
                      <a:tailEnd/>
                    </a:ln>
                  </p:spPr>
                  <p:txBody>
                    <a:bodyPr/>
                    <a:lstStyle/>
                    <a:p>
                      <a:pPr>
                        <a:defRPr/>
                      </a:pPr>
                      <a:r>
                        <a:rPr lang="en-US" sz="1600" b="1">
                          <a:ea typeface="+mn-ea"/>
                          <a:cs typeface="Arial" charset="0"/>
                        </a:rPr>
                        <a:t>Finances</a:t>
                      </a:r>
                      <a:endParaRPr lang="en-US" sz="1600">
                        <a:ea typeface="+mn-ea"/>
                        <a:cs typeface="Arial" charset="0"/>
                      </a:endParaRPr>
                    </a:p>
                  </p:txBody>
                </p:sp>
                <p:sp>
                  <p:nvSpPr>
                    <p:cNvPr id="66" name="Text Box 40"/>
                    <p:cNvSpPr txBox="1">
                      <a:spLocks noChangeArrowheads="1"/>
                    </p:cNvSpPr>
                    <p:nvPr/>
                  </p:nvSpPr>
                  <p:spPr bwMode="auto">
                    <a:xfrm>
                      <a:off x="4800600" y="1600200"/>
                      <a:ext cx="1066800" cy="457200"/>
                    </a:xfrm>
                    <a:prstGeom prst="rect">
                      <a:avLst/>
                    </a:prstGeom>
                    <a:grpFill/>
                    <a:ln w="9525">
                      <a:noFill/>
                      <a:miter lim="800000"/>
                      <a:headEnd/>
                      <a:tailEnd/>
                    </a:ln>
                  </p:spPr>
                  <p:txBody>
                    <a:bodyPr/>
                    <a:lstStyle/>
                    <a:p>
                      <a:pPr>
                        <a:defRPr/>
                      </a:pPr>
                      <a:r>
                        <a:rPr lang="en-US" sz="1600" b="1">
                          <a:ea typeface="+mn-ea"/>
                          <a:cs typeface="Arial" charset="0"/>
                        </a:rPr>
                        <a:t>Work/</a:t>
                      </a:r>
                    </a:p>
                    <a:p>
                      <a:pPr>
                        <a:defRPr/>
                      </a:pPr>
                      <a:r>
                        <a:rPr lang="en-US" sz="1600" b="1">
                          <a:ea typeface="+mn-ea"/>
                          <a:cs typeface="Arial" charset="0"/>
                        </a:rPr>
                        <a:t>Career</a:t>
                      </a:r>
                      <a:endParaRPr lang="en-US" sz="1600">
                        <a:ea typeface="+mn-ea"/>
                        <a:cs typeface="Arial" charset="0"/>
                      </a:endParaRPr>
                    </a:p>
                  </p:txBody>
                </p:sp>
                <p:sp>
                  <p:nvSpPr>
                    <p:cNvPr id="67" name="Text Box 42"/>
                    <p:cNvSpPr txBox="1">
                      <a:spLocks noChangeArrowheads="1"/>
                    </p:cNvSpPr>
                    <p:nvPr/>
                  </p:nvSpPr>
                  <p:spPr bwMode="auto">
                    <a:xfrm>
                      <a:off x="2209800" y="2397125"/>
                      <a:ext cx="1295400" cy="650875"/>
                    </a:xfrm>
                    <a:prstGeom prst="rect">
                      <a:avLst/>
                    </a:prstGeom>
                    <a:grpFill/>
                    <a:ln w="9525">
                      <a:noFill/>
                      <a:miter lim="800000"/>
                      <a:headEnd/>
                      <a:tailEnd/>
                    </a:ln>
                  </p:spPr>
                  <p:txBody>
                    <a:bodyPr/>
                    <a:lstStyle/>
                    <a:p>
                      <a:pPr algn="r">
                        <a:defRPr/>
                      </a:pPr>
                      <a:r>
                        <a:rPr lang="en-US" sz="1600" b="1" dirty="0">
                          <a:ea typeface="+mn-ea"/>
                          <a:cs typeface="Arial" charset="0"/>
                        </a:rPr>
                        <a:t>Fun and Recreation</a:t>
                      </a:r>
                      <a:endParaRPr lang="en-US" sz="1600" dirty="0">
                        <a:ea typeface="+mn-ea"/>
                        <a:cs typeface="Arial" charset="0"/>
                      </a:endParaRPr>
                    </a:p>
                  </p:txBody>
                </p:sp>
                <p:sp>
                  <p:nvSpPr>
                    <p:cNvPr id="68" name="Text Box 43"/>
                    <p:cNvSpPr txBox="1">
                      <a:spLocks noChangeArrowheads="1"/>
                    </p:cNvSpPr>
                    <p:nvPr/>
                  </p:nvSpPr>
                  <p:spPr bwMode="auto">
                    <a:xfrm>
                      <a:off x="4648200" y="4191000"/>
                      <a:ext cx="1066800" cy="411163"/>
                    </a:xfrm>
                    <a:prstGeom prst="rect">
                      <a:avLst/>
                    </a:prstGeom>
                    <a:grpFill/>
                    <a:ln w="9525">
                      <a:noFill/>
                      <a:miter lim="800000"/>
                      <a:headEnd/>
                      <a:tailEnd/>
                    </a:ln>
                  </p:spPr>
                  <p:txBody>
                    <a:bodyPr/>
                    <a:lstStyle/>
                    <a:p>
                      <a:pPr>
                        <a:defRPr/>
                      </a:pPr>
                      <a:r>
                        <a:rPr lang="en-US" sz="1600" b="1">
                          <a:ea typeface="+mn-ea"/>
                          <a:cs typeface="Arial" charset="0"/>
                        </a:rPr>
                        <a:t>Personal Growth</a:t>
                      </a:r>
                      <a:endParaRPr lang="en-US" sz="1600">
                        <a:ea typeface="+mn-ea"/>
                        <a:cs typeface="Arial" charset="0"/>
                      </a:endParaRPr>
                    </a:p>
                  </p:txBody>
                </p:sp>
                <p:sp>
                  <p:nvSpPr>
                    <p:cNvPr id="69" name="Text Box 44"/>
                    <p:cNvSpPr txBox="1">
                      <a:spLocks noChangeArrowheads="1"/>
                    </p:cNvSpPr>
                    <p:nvPr/>
                  </p:nvSpPr>
                  <p:spPr bwMode="auto">
                    <a:xfrm>
                      <a:off x="3124200" y="4468813"/>
                      <a:ext cx="1239838" cy="525462"/>
                    </a:xfrm>
                    <a:prstGeom prst="rect">
                      <a:avLst/>
                    </a:prstGeom>
                    <a:grpFill/>
                    <a:ln w="9525">
                      <a:noFill/>
                      <a:miter lim="800000"/>
                      <a:headEnd/>
                      <a:tailEnd/>
                    </a:ln>
                  </p:spPr>
                  <p:txBody>
                    <a:bodyPr/>
                    <a:lstStyle/>
                    <a:p>
                      <a:pPr>
                        <a:defRPr/>
                      </a:pPr>
                      <a:r>
                        <a:rPr lang="en-US" sz="1600" b="1">
                          <a:ea typeface="+mn-ea"/>
                          <a:cs typeface="Arial" charset="0"/>
                        </a:rPr>
                        <a:t>Social and Cultural</a:t>
                      </a:r>
                      <a:endParaRPr lang="en-US" sz="1600">
                        <a:ea typeface="+mn-ea"/>
                        <a:cs typeface="Arial" charset="0"/>
                      </a:endParaRPr>
                    </a:p>
                  </p:txBody>
                </p:sp>
                <p:sp>
                  <p:nvSpPr>
                    <p:cNvPr id="70" name="Text Box 56"/>
                    <p:cNvSpPr txBox="1">
                      <a:spLocks noChangeArrowheads="1"/>
                    </p:cNvSpPr>
                    <p:nvPr/>
                  </p:nvSpPr>
                  <p:spPr bwMode="auto">
                    <a:xfrm>
                      <a:off x="2286000" y="3581400"/>
                      <a:ext cx="1066800" cy="571500"/>
                    </a:xfrm>
                    <a:prstGeom prst="rect">
                      <a:avLst/>
                    </a:prstGeom>
                    <a:grpFill/>
                    <a:ln w="9525">
                      <a:noFill/>
                      <a:miter lim="800000"/>
                      <a:headEnd/>
                      <a:tailEnd/>
                    </a:ln>
                  </p:spPr>
                  <p:txBody>
                    <a:bodyPr/>
                    <a:lstStyle/>
                    <a:p>
                      <a:pPr>
                        <a:defRPr/>
                      </a:pPr>
                      <a:r>
                        <a:rPr lang="en-US" sz="1600" b="1">
                          <a:ea typeface="+mn-ea"/>
                          <a:cs typeface="Arial" charset="0"/>
                        </a:rPr>
                        <a:t>Spiritual  Ethical</a:t>
                      </a:r>
                      <a:endParaRPr lang="en-US" sz="1600">
                        <a:ea typeface="+mn-ea"/>
                        <a:cs typeface="Arial" charset="0"/>
                      </a:endParaRPr>
                    </a:p>
                  </p:txBody>
                </p:sp>
                <p:sp>
                  <p:nvSpPr>
                    <p:cNvPr id="71" name="Text Box 41"/>
                    <p:cNvSpPr txBox="1">
                      <a:spLocks noChangeArrowheads="1"/>
                    </p:cNvSpPr>
                    <p:nvPr/>
                  </p:nvSpPr>
                  <p:spPr bwMode="auto">
                    <a:xfrm>
                      <a:off x="3476625" y="990600"/>
                      <a:ext cx="1171575" cy="571500"/>
                    </a:xfrm>
                    <a:prstGeom prst="rect">
                      <a:avLst/>
                    </a:prstGeom>
                    <a:grpFill/>
                    <a:ln w="9525">
                      <a:noFill/>
                      <a:miter lim="800000"/>
                      <a:headEnd/>
                      <a:tailEnd/>
                    </a:ln>
                  </p:spPr>
                  <p:txBody>
                    <a:bodyPr/>
                    <a:lstStyle/>
                    <a:p>
                      <a:pPr>
                        <a:defRPr/>
                      </a:pPr>
                      <a:r>
                        <a:rPr lang="en-US" sz="1600" b="1" dirty="0">
                          <a:ea typeface="+mn-ea"/>
                          <a:cs typeface="Arial" charset="0"/>
                        </a:rPr>
                        <a:t>Health and</a:t>
                      </a:r>
                    </a:p>
                    <a:p>
                      <a:pPr>
                        <a:defRPr/>
                      </a:pPr>
                      <a:r>
                        <a:rPr lang="en-US" sz="1600" b="1" dirty="0">
                          <a:ea typeface="+mn-ea"/>
                          <a:cs typeface="Arial" charset="0"/>
                        </a:rPr>
                        <a:t>Fitness</a:t>
                      </a:r>
                      <a:endParaRPr lang="en-US" sz="1600" dirty="0">
                        <a:ea typeface="+mn-ea"/>
                        <a:cs typeface="Arial" charset="0"/>
                      </a:endParaRPr>
                    </a:p>
                  </p:txBody>
                </p:sp>
                <p:sp>
                  <p:nvSpPr>
                    <p:cNvPr id="72" name="Text Box 38"/>
                    <p:cNvSpPr txBox="1">
                      <a:spLocks noChangeArrowheads="1"/>
                    </p:cNvSpPr>
                    <p:nvPr/>
                  </p:nvSpPr>
                  <p:spPr bwMode="auto">
                    <a:xfrm>
                      <a:off x="5562600" y="2438400"/>
                      <a:ext cx="1219200" cy="641350"/>
                    </a:xfrm>
                    <a:prstGeom prst="rect">
                      <a:avLst/>
                    </a:prstGeom>
                    <a:grpFill/>
                    <a:ln w="9525">
                      <a:noFill/>
                      <a:miter lim="800000"/>
                      <a:headEnd/>
                      <a:tailEnd/>
                    </a:ln>
                  </p:spPr>
                  <p:txBody>
                    <a:bodyPr/>
                    <a:lstStyle/>
                    <a:p>
                      <a:pPr>
                        <a:defRPr/>
                      </a:pPr>
                      <a:r>
                        <a:rPr lang="en-US" sz="1600" b="1" dirty="0">
                          <a:ea typeface="+mn-ea"/>
                          <a:cs typeface="Arial" charset="0"/>
                        </a:rPr>
                        <a:t>Family and Home</a:t>
                      </a:r>
                      <a:endParaRPr lang="en-US" sz="1600" dirty="0">
                        <a:ea typeface="+mn-ea"/>
                        <a:cs typeface="Arial" charset="0"/>
                      </a:endParaRPr>
                    </a:p>
                  </p:txBody>
                </p:sp>
              </p:grpSp>
              <p:sp>
                <p:nvSpPr>
                  <p:cNvPr id="42" name="Line 3"/>
                  <p:cNvSpPr>
                    <a:spLocks noChangeShapeType="1"/>
                  </p:cNvSpPr>
                  <p:nvPr/>
                </p:nvSpPr>
                <p:spPr bwMode="auto">
                  <a:xfrm flipV="1">
                    <a:off x="2495550" y="3200399"/>
                    <a:ext cx="4133850" cy="92075"/>
                  </a:xfrm>
                  <a:prstGeom prst="line">
                    <a:avLst/>
                  </a:prstGeom>
                  <a:grpFill/>
                  <a:ln w="9525">
                    <a:solidFill>
                      <a:srgbClr val="000000"/>
                    </a:solidFill>
                    <a:round/>
                    <a:headEnd type="triangle" w="med" len="med"/>
                    <a:tailEnd type="triangle" w="med" len="med"/>
                  </a:ln>
                </p:spPr>
                <p:txBody>
                  <a:bodyPr/>
                  <a:lstStyle/>
                  <a:p>
                    <a:pPr>
                      <a:defRPr/>
                    </a:pPr>
                    <a:endParaRPr lang="en-US">
                      <a:ea typeface="+mn-ea"/>
                      <a:cs typeface="Arial" charset="0"/>
                    </a:endParaRPr>
                  </a:p>
                </p:txBody>
              </p:sp>
              <p:sp>
                <p:nvSpPr>
                  <p:cNvPr id="43" name="Line 4"/>
                  <p:cNvSpPr>
                    <a:spLocks noChangeShapeType="1"/>
                  </p:cNvSpPr>
                  <p:nvPr/>
                </p:nvSpPr>
                <p:spPr bwMode="auto">
                  <a:xfrm>
                    <a:off x="2924175" y="1943100"/>
                    <a:ext cx="2971800" cy="2400300"/>
                  </a:xfrm>
                  <a:prstGeom prst="line">
                    <a:avLst/>
                  </a:prstGeom>
                  <a:grpFill/>
                  <a:ln w="9525">
                    <a:solidFill>
                      <a:srgbClr val="000000"/>
                    </a:solidFill>
                    <a:round/>
                    <a:headEnd type="triangle" w="med" len="med"/>
                    <a:tailEnd type="triangle" w="med" len="med"/>
                  </a:ln>
                </p:spPr>
                <p:txBody>
                  <a:bodyPr/>
                  <a:lstStyle/>
                  <a:p>
                    <a:pPr>
                      <a:defRPr/>
                    </a:pPr>
                    <a:endParaRPr lang="en-US">
                      <a:ea typeface="+mn-ea"/>
                      <a:cs typeface="Arial" charset="0"/>
                    </a:endParaRPr>
                  </a:p>
                </p:txBody>
              </p:sp>
              <p:sp>
                <p:nvSpPr>
                  <p:cNvPr id="44" name="Line 22"/>
                  <p:cNvSpPr>
                    <a:spLocks noChangeShapeType="1"/>
                  </p:cNvSpPr>
                  <p:nvPr/>
                </p:nvSpPr>
                <p:spPr bwMode="auto">
                  <a:xfrm>
                    <a:off x="4953000" y="3121025"/>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45" name="Line 23"/>
                  <p:cNvSpPr>
                    <a:spLocks noChangeShapeType="1"/>
                  </p:cNvSpPr>
                  <p:nvPr/>
                </p:nvSpPr>
                <p:spPr bwMode="auto">
                  <a:xfrm>
                    <a:off x="5133975" y="3121025"/>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46" name="Line 24"/>
                  <p:cNvSpPr>
                    <a:spLocks noChangeShapeType="1"/>
                  </p:cNvSpPr>
                  <p:nvPr/>
                </p:nvSpPr>
                <p:spPr bwMode="auto">
                  <a:xfrm>
                    <a:off x="5305425" y="3121025"/>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47" name="Line 25"/>
                  <p:cNvSpPr>
                    <a:spLocks noChangeShapeType="1"/>
                  </p:cNvSpPr>
                  <p:nvPr/>
                </p:nvSpPr>
                <p:spPr bwMode="auto">
                  <a:xfrm>
                    <a:off x="5438775" y="3121025"/>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48" name="Line 29"/>
                  <p:cNvSpPr>
                    <a:spLocks noChangeShapeType="1"/>
                  </p:cNvSpPr>
                  <p:nvPr/>
                </p:nvSpPr>
                <p:spPr bwMode="auto">
                  <a:xfrm>
                    <a:off x="6448425" y="3124200"/>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49" name="Line 37"/>
                  <p:cNvSpPr>
                    <a:spLocks noChangeShapeType="1"/>
                  </p:cNvSpPr>
                  <p:nvPr/>
                </p:nvSpPr>
                <p:spPr bwMode="auto">
                  <a:xfrm>
                    <a:off x="4181475" y="3149600"/>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50" name="Line 47"/>
                  <p:cNvSpPr>
                    <a:spLocks noChangeShapeType="1"/>
                  </p:cNvSpPr>
                  <p:nvPr/>
                </p:nvSpPr>
                <p:spPr bwMode="auto">
                  <a:xfrm>
                    <a:off x="5610225" y="3067050"/>
                    <a:ext cx="0" cy="3429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51" name="Line 49"/>
                  <p:cNvSpPr>
                    <a:spLocks noChangeShapeType="1"/>
                  </p:cNvSpPr>
                  <p:nvPr/>
                </p:nvSpPr>
                <p:spPr bwMode="auto">
                  <a:xfrm flipV="1">
                    <a:off x="4540250" y="1295400"/>
                    <a:ext cx="0" cy="1752600"/>
                  </a:xfrm>
                  <a:prstGeom prst="line">
                    <a:avLst/>
                  </a:prstGeom>
                  <a:grpFill/>
                  <a:ln w="9525">
                    <a:solidFill>
                      <a:schemeClr val="tx1"/>
                    </a:solidFill>
                    <a:round/>
                    <a:headEnd/>
                    <a:tailEnd type="triangle" w="med" len="med"/>
                  </a:ln>
                </p:spPr>
                <p:txBody>
                  <a:bodyPr/>
                  <a:lstStyle/>
                  <a:p>
                    <a:pPr>
                      <a:defRPr/>
                    </a:pPr>
                    <a:endParaRPr lang="en-US">
                      <a:ea typeface="+mn-ea"/>
                      <a:cs typeface="Arial" charset="0"/>
                    </a:endParaRPr>
                  </a:p>
                </p:txBody>
              </p:sp>
              <p:sp>
                <p:nvSpPr>
                  <p:cNvPr id="52" name="Arc 51"/>
                  <p:cNvSpPr>
                    <a:spLocks/>
                  </p:cNvSpPr>
                  <p:nvPr/>
                </p:nvSpPr>
                <p:spPr bwMode="auto">
                  <a:xfrm>
                    <a:off x="4572000" y="2211388"/>
                    <a:ext cx="838200" cy="273050"/>
                  </a:xfrm>
                  <a:custGeom>
                    <a:avLst/>
                    <a:gdLst>
                      <a:gd name="T0" fmla="*/ 0 w 21600"/>
                      <a:gd name="T1" fmla="*/ 0 h 25864"/>
                      <a:gd name="T2" fmla="*/ 1237386308 w 21600"/>
                      <a:gd name="T3" fmla="*/ 30432333 h 25864"/>
                      <a:gd name="T4" fmla="*/ 0 w 21600"/>
                      <a:gd name="T5" fmla="*/ 25415144 h 25864"/>
                      <a:gd name="T6" fmla="*/ 0 60000 65536"/>
                      <a:gd name="T7" fmla="*/ 0 60000 65536"/>
                      <a:gd name="T8" fmla="*/ 0 60000 65536"/>
                      <a:gd name="T9" fmla="*/ 0 w 21600"/>
                      <a:gd name="T10" fmla="*/ 0 h 25864"/>
                      <a:gd name="T11" fmla="*/ 21600 w 21600"/>
                      <a:gd name="T12" fmla="*/ 25864 h 25864"/>
                    </a:gdLst>
                    <a:ahLst/>
                    <a:cxnLst>
                      <a:cxn ang="T6">
                        <a:pos x="T0" y="T1"/>
                      </a:cxn>
                      <a:cxn ang="T7">
                        <a:pos x="T2" y="T3"/>
                      </a:cxn>
                      <a:cxn ang="T8">
                        <a:pos x="T4" y="T5"/>
                      </a:cxn>
                    </a:cxnLst>
                    <a:rect l="T9" t="T10" r="T11" b="T12"/>
                    <a:pathLst>
                      <a:path w="21600" h="25864" fill="none" extrusionOk="0">
                        <a:moveTo>
                          <a:pt x="-1" y="0"/>
                        </a:moveTo>
                        <a:cubicBezTo>
                          <a:pt x="11929" y="0"/>
                          <a:pt x="21600" y="9670"/>
                          <a:pt x="21600" y="21600"/>
                        </a:cubicBezTo>
                        <a:cubicBezTo>
                          <a:pt x="21600" y="23031"/>
                          <a:pt x="21457" y="24460"/>
                          <a:pt x="21174" y="25863"/>
                        </a:cubicBezTo>
                      </a:path>
                      <a:path w="21600" h="25864" stroke="0" extrusionOk="0">
                        <a:moveTo>
                          <a:pt x="-1" y="0"/>
                        </a:moveTo>
                        <a:cubicBezTo>
                          <a:pt x="11929" y="0"/>
                          <a:pt x="21600" y="9670"/>
                          <a:pt x="21600" y="21600"/>
                        </a:cubicBezTo>
                        <a:cubicBezTo>
                          <a:pt x="21600" y="23031"/>
                          <a:pt x="21457" y="24460"/>
                          <a:pt x="21174" y="25863"/>
                        </a:cubicBezTo>
                        <a:lnTo>
                          <a:pt x="0" y="21600"/>
                        </a:lnTo>
                        <a:lnTo>
                          <a:pt x="-1" y="0"/>
                        </a:lnTo>
                        <a:close/>
                      </a:path>
                    </a:pathLst>
                  </a:custGeom>
                  <a:grpFill/>
                  <a:ln w="76200">
                    <a:solidFill>
                      <a:schemeClr val="tx1"/>
                    </a:solidFill>
                    <a:round/>
                    <a:headEnd/>
                    <a:tailEnd/>
                  </a:ln>
                </p:spPr>
                <p:txBody>
                  <a:bodyPr wrap="none" anchor="ctr"/>
                  <a:lstStyle/>
                  <a:p>
                    <a:pPr>
                      <a:defRPr/>
                    </a:pPr>
                    <a:endParaRPr lang="en-US">
                      <a:ea typeface="+mn-ea"/>
                      <a:cs typeface="Arial" charset="0"/>
                    </a:endParaRPr>
                  </a:p>
                </p:txBody>
              </p:sp>
              <p:sp>
                <p:nvSpPr>
                  <p:cNvPr id="53" name="Arc 53"/>
                  <p:cNvSpPr>
                    <a:spLocks/>
                  </p:cNvSpPr>
                  <p:nvPr/>
                </p:nvSpPr>
                <p:spPr bwMode="auto">
                  <a:xfrm flipV="1">
                    <a:off x="5367338" y="3201988"/>
                    <a:ext cx="425450" cy="685800"/>
                  </a:xfrm>
                  <a:custGeom>
                    <a:avLst/>
                    <a:gdLst>
                      <a:gd name="T0" fmla="*/ 0 w 24083"/>
                      <a:gd name="T1" fmla="*/ 4576604 h 21600"/>
                      <a:gd name="T2" fmla="*/ 132777481 w 24083"/>
                      <a:gd name="T3" fmla="*/ 691329263 h 21600"/>
                      <a:gd name="T4" fmla="*/ 13689710 w 24083"/>
                      <a:gd name="T5" fmla="*/ 691329263 h 21600"/>
                      <a:gd name="T6" fmla="*/ 0 60000 65536"/>
                      <a:gd name="T7" fmla="*/ 0 60000 65536"/>
                      <a:gd name="T8" fmla="*/ 0 60000 65536"/>
                      <a:gd name="T9" fmla="*/ 0 w 24083"/>
                      <a:gd name="T10" fmla="*/ 0 h 21600"/>
                      <a:gd name="T11" fmla="*/ 24083 w 24083"/>
                      <a:gd name="T12" fmla="*/ 21600 h 21600"/>
                    </a:gdLst>
                    <a:ahLst/>
                    <a:cxnLst>
                      <a:cxn ang="T6">
                        <a:pos x="T0" y="T1"/>
                      </a:cxn>
                      <a:cxn ang="T7">
                        <a:pos x="T2" y="T3"/>
                      </a:cxn>
                      <a:cxn ang="T8">
                        <a:pos x="T4" y="T5"/>
                      </a:cxn>
                    </a:cxnLst>
                    <a:rect l="T9" t="T10" r="T11" b="T12"/>
                    <a:pathLst>
                      <a:path w="24083" h="21600" fill="none" extrusionOk="0">
                        <a:moveTo>
                          <a:pt x="0" y="143"/>
                        </a:moveTo>
                        <a:cubicBezTo>
                          <a:pt x="824" y="47"/>
                          <a:pt x="1653" y="-1"/>
                          <a:pt x="2483" y="0"/>
                        </a:cubicBezTo>
                        <a:cubicBezTo>
                          <a:pt x="14412" y="0"/>
                          <a:pt x="24083" y="9670"/>
                          <a:pt x="24083" y="21600"/>
                        </a:cubicBezTo>
                      </a:path>
                      <a:path w="24083" h="21600" stroke="0" extrusionOk="0">
                        <a:moveTo>
                          <a:pt x="0" y="143"/>
                        </a:moveTo>
                        <a:cubicBezTo>
                          <a:pt x="824" y="47"/>
                          <a:pt x="1653" y="-1"/>
                          <a:pt x="2483" y="0"/>
                        </a:cubicBezTo>
                        <a:cubicBezTo>
                          <a:pt x="14412" y="0"/>
                          <a:pt x="24083" y="9670"/>
                          <a:pt x="24083" y="21600"/>
                        </a:cubicBezTo>
                        <a:lnTo>
                          <a:pt x="2483" y="21600"/>
                        </a:lnTo>
                        <a:lnTo>
                          <a:pt x="0" y="143"/>
                        </a:lnTo>
                        <a:close/>
                      </a:path>
                    </a:pathLst>
                  </a:custGeom>
                  <a:grpFill/>
                  <a:ln w="76200">
                    <a:solidFill>
                      <a:schemeClr val="tx1"/>
                    </a:solidFill>
                    <a:round/>
                    <a:headEnd/>
                    <a:tailEnd/>
                  </a:ln>
                </p:spPr>
                <p:txBody>
                  <a:bodyPr wrap="none" anchor="ctr"/>
                  <a:lstStyle/>
                  <a:p>
                    <a:pPr>
                      <a:defRPr/>
                    </a:pPr>
                    <a:endParaRPr lang="en-US">
                      <a:ea typeface="+mn-ea"/>
                      <a:cs typeface="Arial" charset="0"/>
                    </a:endParaRPr>
                  </a:p>
                </p:txBody>
              </p:sp>
              <p:sp>
                <p:nvSpPr>
                  <p:cNvPr id="54" name="Arc 55"/>
                  <p:cNvSpPr>
                    <a:spLocks/>
                  </p:cNvSpPr>
                  <p:nvPr/>
                </p:nvSpPr>
                <p:spPr bwMode="auto">
                  <a:xfrm flipH="1" flipV="1">
                    <a:off x="3594100" y="4038600"/>
                    <a:ext cx="901700" cy="381000"/>
                  </a:xfrm>
                  <a:custGeom>
                    <a:avLst/>
                    <a:gdLst>
                      <a:gd name="T0" fmla="*/ 0 w 21311"/>
                      <a:gd name="T1" fmla="*/ 0 h 21600"/>
                      <a:gd name="T2" fmla="*/ 1614278675 w 21311"/>
                      <a:gd name="T3" fmla="*/ 99201129 h 21600"/>
                      <a:gd name="T4" fmla="*/ 0 w 21311"/>
                      <a:gd name="T5" fmla="*/ 118540671 h 21600"/>
                      <a:gd name="T6" fmla="*/ 0 60000 65536"/>
                      <a:gd name="T7" fmla="*/ 0 60000 65536"/>
                      <a:gd name="T8" fmla="*/ 0 60000 65536"/>
                      <a:gd name="T9" fmla="*/ 0 w 21311"/>
                      <a:gd name="T10" fmla="*/ 0 h 21600"/>
                      <a:gd name="T11" fmla="*/ 21311 w 21311"/>
                      <a:gd name="T12" fmla="*/ 21600 h 21600"/>
                    </a:gdLst>
                    <a:ahLst/>
                    <a:cxnLst>
                      <a:cxn ang="T6">
                        <a:pos x="T0" y="T1"/>
                      </a:cxn>
                      <a:cxn ang="T7">
                        <a:pos x="T2" y="T3"/>
                      </a:cxn>
                      <a:cxn ang="T8">
                        <a:pos x="T4" y="T5"/>
                      </a:cxn>
                    </a:cxnLst>
                    <a:rect l="T9" t="T10" r="T11" b="T12"/>
                    <a:pathLst>
                      <a:path w="21311" h="21600" fill="none" extrusionOk="0">
                        <a:moveTo>
                          <a:pt x="-1" y="0"/>
                        </a:moveTo>
                        <a:cubicBezTo>
                          <a:pt x="10569" y="0"/>
                          <a:pt x="19586" y="7648"/>
                          <a:pt x="21310" y="18076"/>
                        </a:cubicBezTo>
                      </a:path>
                      <a:path w="21311" h="21600" stroke="0" extrusionOk="0">
                        <a:moveTo>
                          <a:pt x="-1" y="0"/>
                        </a:moveTo>
                        <a:cubicBezTo>
                          <a:pt x="10569" y="0"/>
                          <a:pt x="19586" y="7648"/>
                          <a:pt x="21310" y="18076"/>
                        </a:cubicBezTo>
                        <a:lnTo>
                          <a:pt x="0" y="21600"/>
                        </a:lnTo>
                        <a:lnTo>
                          <a:pt x="-1" y="0"/>
                        </a:lnTo>
                        <a:close/>
                      </a:path>
                    </a:pathLst>
                  </a:custGeom>
                  <a:grpFill/>
                  <a:ln w="76200">
                    <a:solidFill>
                      <a:schemeClr val="tx1"/>
                    </a:solidFill>
                    <a:round/>
                    <a:headEnd/>
                    <a:tailEnd/>
                  </a:ln>
                </p:spPr>
                <p:txBody>
                  <a:bodyPr wrap="none" anchor="ctr"/>
                  <a:lstStyle/>
                  <a:p>
                    <a:pPr>
                      <a:defRPr/>
                    </a:pPr>
                    <a:endParaRPr lang="en-US">
                      <a:ea typeface="+mn-ea"/>
                      <a:cs typeface="Arial" charset="0"/>
                    </a:endParaRPr>
                  </a:p>
                </p:txBody>
              </p:sp>
              <p:sp>
                <p:nvSpPr>
                  <p:cNvPr id="55" name="Arc 57"/>
                  <p:cNvSpPr>
                    <a:spLocks/>
                  </p:cNvSpPr>
                  <p:nvPr/>
                </p:nvSpPr>
                <p:spPr bwMode="auto">
                  <a:xfrm flipH="1" flipV="1">
                    <a:off x="3276600" y="3200400"/>
                    <a:ext cx="304800" cy="914400"/>
                  </a:xfrm>
                  <a:custGeom>
                    <a:avLst/>
                    <a:gdLst>
                      <a:gd name="T0" fmla="*/ 0 w 21600"/>
                      <a:gd name="T1" fmla="*/ 0 h 21600"/>
                      <a:gd name="T2" fmla="*/ 60692834 w 21600"/>
                      <a:gd name="T3" fmla="*/ 1638706273 h 21600"/>
                      <a:gd name="T4" fmla="*/ 0 w 21600"/>
                      <a:gd name="T5" fmla="*/ 163870627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76200">
                    <a:solidFill>
                      <a:schemeClr val="tx1"/>
                    </a:solidFill>
                    <a:round/>
                    <a:headEnd/>
                    <a:tailEnd/>
                  </a:ln>
                </p:spPr>
                <p:txBody>
                  <a:bodyPr wrap="none" anchor="ctr"/>
                  <a:lstStyle/>
                  <a:p>
                    <a:pPr>
                      <a:defRPr/>
                    </a:pPr>
                    <a:endParaRPr lang="en-US">
                      <a:ea typeface="+mn-ea"/>
                      <a:cs typeface="Arial" charset="0"/>
                    </a:endParaRPr>
                  </a:p>
                </p:txBody>
              </p:sp>
              <p:sp>
                <p:nvSpPr>
                  <p:cNvPr id="56" name="Arc 58"/>
                  <p:cNvSpPr>
                    <a:spLocks/>
                  </p:cNvSpPr>
                  <p:nvPr/>
                </p:nvSpPr>
                <p:spPr bwMode="auto">
                  <a:xfrm flipH="1">
                    <a:off x="3657600" y="2743200"/>
                    <a:ext cx="304800" cy="457200"/>
                  </a:xfrm>
                  <a:custGeom>
                    <a:avLst/>
                    <a:gdLst>
                      <a:gd name="T0" fmla="*/ 0 w 21600"/>
                      <a:gd name="T1" fmla="*/ 0 h 21600"/>
                      <a:gd name="T2" fmla="*/ 60692834 w 21600"/>
                      <a:gd name="T3" fmla="*/ 204838279 h 21600"/>
                      <a:gd name="T4" fmla="*/ 0 w 21600"/>
                      <a:gd name="T5" fmla="*/ 20483827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76200">
                    <a:solidFill>
                      <a:schemeClr val="tx1"/>
                    </a:solidFill>
                    <a:round/>
                    <a:headEnd/>
                    <a:tailEnd/>
                  </a:ln>
                </p:spPr>
                <p:txBody>
                  <a:bodyPr wrap="none" anchor="ctr"/>
                  <a:lstStyle/>
                  <a:p>
                    <a:pPr>
                      <a:defRPr/>
                    </a:pPr>
                    <a:endParaRPr lang="en-US">
                      <a:ea typeface="+mn-ea"/>
                      <a:cs typeface="Arial" charset="0"/>
                    </a:endParaRPr>
                  </a:p>
                </p:txBody>
              </p:sp>
              <p:sp>
                <p:nvSpPr>
                  <p:cNvPr id="57" name="Arc 59"/>
                  <p:cNvSpPr>
                    <a:spLocks/>
                  </p:cNvSpPr>
                  <p:nvPr/>
                </p:nvSpPr>
                <p:spPr bwMode="auto">
                  <a:xfrm flipH="1">
                    <a:off x="3505200" y="1752600"/>
                    <a:ext cx="990600" cy="609600"/>
                  </a:xfrm>
                  <a:custGeom>
                    <a:avLst/>
                    <a:gdLst>
                      <a:gd name="T0" fmla="*/ 0 w 21600"/>
                      <a:gd name="T1" fmla="*/ 0 h 21600"/>
                      <a:gd name="T2" fmla="*/ 2083470828 w 21600"/>
                      <a:gd name="T3" fmla="*/ 485542646 h 21600"/>
                      <a:gd name="T4" fmla="*/ 0 w 21600"/>
                      <a:gd name="T5" fmla="*/ 485542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76200">
                    <a:solidFill>
                      <a:schemeClr val="tx1"/>
                    </a:solidFill>
                    <a:round/>
                    <a:headEnd/>
                    <a:tailEnd/>
                  </a:ln>
                </p:spPr>
                <p:txBody>
                  <a:bodyPr wrap="none" anchor="ctr"/>
                  <a:lstStyle/>
                  <a:p>
                    <a:pPr>
                      <a:defRPr/>
                    </a:pPr>
                    <a:endParaRPr lang="en-US">
                      <a:ea typeface="+mn-ea"/>
                      <a:cs typeface="Arial" charset="0"/>
                    </a:endParaRPr>
                  </a:p>
                </p:txBody>
              </p:sp>
              <p:sp>
                <p:nvSpPr>
                  <p:cNvPr id="58" name="Line 62"/>
                  <p:cNvSpPr>
                    <a:spLocks noChangeShapeType="1"/>
                  </p:cNvSpPr>
                  <p:nvPr/>
                </p:nvSpPr>
                <p:spPr bwMode="auto">
                  <a:xfrm>
                    <a:off x="5791200" y="3200400"/>
                    <a:ext cx="609600" cy="0"/>
                  </a:xfrm>
                  <a:prstGeom prst="line">
                    <a:avLst/>
                  </a:prstGeom>
                  <a:grpFill/>
                  <a:ln w="76200">
                    <a:solidFill>
                      <a:schemeClr val="tx1"/>
                    </a:solidFill>
                    <a:round/>
                    <a:headEnd/>
                    <a:tailEnd/>
                  </a:ln>
                </p:spPr>
                <p:txBody>
                  <a:bodyPr/>
                  <a:lstStyle/>
                  <a:p>
                    <a:pPr>
                      <a:defRPr/>
                    </a:pPr>
                    <a:endParaRPr lang="en-US">
                      <a:ea typeface="+mn-ea"/>
                      <a:cs typeface="Arial" charset="0"/>
                    </a:endParaRPr>
                  </a:p>
                </p:txBody>
              </p:sp>
              <p:sp>
                <p:nvSpPr>
                  <p:cNvPr id="59" name="Line 63"/>
                  <p:cNvSpPr>
                    <a:spLocks noChangeShapeType="1"/>
                  </p:cNvSpPr>
                  <p:nvPr/>
                </p:nvSpPr>
                <p:spPr bwMode="auto">
                  <a:xfrm flipV="1">
                    <a:off x="5410200" y="2057400"/>
                    <a:ext cx="533400" cy="381000"/>
                  </a:xfrm>
                  <a:prstGeom prst="line">
                    <a:avLst/>
                  </a:prstGeom>
                  <a:grpFill/>
                  <a:ln w="76200">
                    <a:solidFill>
                      <a:schemeClr val="tx1"/>
                    </a:solidFill>
                    <a:round/>
                    <a:headEnd/>
                    <a:tailEnd/>
                  </a:ln>
                </p:spPr>
                <p:txBody>
                  <a:bodyPr/>
                  <a:lstStyle/>
                  <a:p>
                    <a:pPr>
                      <a:defRPr/>
                    </a:pPr>
                    <a:endParaRPr lang="en-US">
                      <a:ea typeface="+mn-ea"/>
                      <a:cs typeface="Arial" charset="0"/>
                    </a:endParaRPr>
                  </a:p>
                </p:txBody>
              </p:sp>
              <p:sp>
                <p:nvSpPr>
                  <p:cNvPr id="60" name="Line 64"/>
                  <p:cNvSpPr>
                    <a:spLocks noChangeShapeType="1"/>
                  </p:cNvSpPr>
                  <p:nvPr/>
                </p:nvSpPr>
                <p:spPr bwMode="auto">
                  <a:xfrm>
                    <a:off x="4495800" y="1752600"/>
                    <a:ext cx="76200" cy="457200"/>
                  </a:xfrm>
                  <a:prstGeom prst="line">
                    <a:avLst/>
                  </a:prstGeom>
                  <a:grpFill/>
                  <a:ln w="76200">
                    <a:solidFill>
                      <a:schemeClr val="tx1"/>
                    </a:solidFill>
                    <a:round/>
                    <a:headEnd/>
                    <a:tailEnd/>
                  </a:ln>
                </p:spPr>
                <p:txBody>
                  <a:bodyPr/>
                  <a:lstStyle/>
                  <a:p>
                    <a:pPr>
                      <a:defRPr/>
                    </a:pPr>
                    <a:endParaRPr lang="en-US">
                      <a:ea typeface="+mn-ea"/>
                      <a:cs typeface="Arial" charset="0"/>
                    </a:endParaRPr>
                  </a:p>
                </p:txBody>
              </p:sp>
              <p:sp>
                <p:nvSpPr>
                  <p:cNvPr id="61" name="Line 65"/>
                  <p:cNvSpPr>
                    <a:spLocks noChangeShapeType="1"/>
                  </p:cNvSpPr>
                  <p:nvPr/>
                </p:nvSpPr>
                <p:spPr bwMode="auto">
                  <a:xfrm>
                    <a:off x="3505200" y="2362200"/>
                    <a:ext cx="381000" cy="381000"/>
                  </a:xfrm>
                  <a:prstGeom prst="line">
                    <a:avLst/>
                  </a:prstGeom>
                  <a:grpFill/>
                  <a:ln w="76200">
                    <a:solidFill>
                      <a:schemeClr val="tx1"/>
                    </a:solidFill>
                    <a:round/>
                    <a:headEnd/>
                    <a:tailEnd/>
                  </a:ln>
                </p:spPr>
                <p:txBody>
                  <a:bodyPr/>
                  <a:lstStyle/>
                  <a:p>
                    <a:pPr>
                      <a:defRPr/>
                    </a:pPr>
                    <a:endParaRPr lang="en-US">
                      <a:ea typeface="+mn-ea"/>
                      <a:cs typeface="Arial" charset="0"/>
                    </a:endParaRPr>
                  </a:p>
                </p:txBody>
              </p:sp>
              <p:sp>
                <p:nvSpPr>
                  <p:cNvPr id="62" name="Line 66"/>
                  <p:cNvSpPr>
                    <a:spLocks noChangeShapeType="1"/>
                  </p:cNvSpPr>
                  <p:nvPr/>
                </p:nvSpPr>
                <p:spPr bwMode="auto">
                  <a:xfrm>
                    <a:off x="3276600" y="3200400"/>
                    <a:ext cx="381000" cy="0"/>
                  </a:xfrm>
                  <a:prstGeom prst="line">
                    <a:avLst/>
                  </a:prstGeom>
                  <a:grpFill/>
                  <a:ln w="76200">
                    <a:solidFill>
                      <a:schemeClr val="tx1"/>
                    </a:solidFill>
                    <a:round/>
                    <a:headEnd/>
                    <a:tailEnd/>
                  </a:ln>
                </p:spPr>
                <p:txBody>
                  <a:bodyPr/>
                  <a:lstStyle/>
                  <a:p>
                    <a:pPr>
                      <a:defRPr/>
                    </a:pPr>
                    <a:endParaRPr lang="en-US">
                      <a:ea typeface="+mn-ea"/>
                      <a:cs typeface="Arial" charset="0"/>
                    </a:endParaRPr>
                  </a:p>
                </p:txBody>
              </p:sp>
              <p:sp>
                <p:nvSpPr>
                  <p:cNvPr id="63" name="Line 50"/>
                  <p:cNvSpPr>
                    <a:spLocks noChangeShapeType="1"/>
                  </p:cNvSpPr>
                  <p:nvPr/>
                </p:nvSpPr>
                <p:spPr bwMode="auto">
                  <a:xfrm>
                    <a:off x="4540250" y="3505200"/>
                    <a:ext cx="0" cy="1600200"/>
                  </a:xfrm>
                  <a:prstGeom prst="line">
                    <a:avLst/>
                  </a:prstGeom>
                  <a:grpFill/>
                  <a:ln w="9525">
                    <a:solidFill>
                      <a:schemeClr val="tx1"/>
                    </a:solidFill>
                    <a:round/>
                    <a:headEnd/>
                    <a:tailEnd type="triangle" w="med" len="med"/>
                  </a:ln>
                </p:spPr>
                <p:txBody>
                  <a:bodyPr/>
                  <a:lstStyle/>
                  <a:p>
                    <a:pPr>
                      <a:defRPr/>
                    </a:pPr>
                    <a:endParaRPr lang="en-US">
                      <a:ea typeface="+mn-ea"/>
                      <a:cs typeface="Arial" charset="0"/>
                    </a:endParaRPr>
                  </a:p>
                </p:txBody>
              </p:sp>
            </p:grpSp>
            <p:sp>
              <p:nvSpPr>
                <p:cNvPr id="19" name="Line 7"/>
                <p:cNvSpPr>
                  <a:spLocks noChangeShapeType="1"/>
                </p:cNvSpPr>
                <p:nvPr/>
              </p:nvSpPr>
              <p:spPr bwMode="auto">
                <a:xfrm>
                  <a:off x="4410075" y="3006725"/>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20" name="Line 8"/>
                <p:cNvSpPr>
                  <a:spLocks noChangeShapeType="1"/>
                </p:cNvSpPr>
                <p:nvPr/>
              </p:nvSpPr>
              <p:spPr bwMode="auto">
                <a:xfrm>
                  <a:off x="4410075" y="2825750"/>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21" name="Line 9"/>
                <p:cNvSpPr>
                  <a:spLocks noChangeShapeType="1"/>
                </p:cNvSpPr>
                <p:nvPr/>
              </p:nvSpPr>
              <p:spPr bwMode="auto">
                <a:xfrm>
                  <a:off x="4410075" y="2644775"/>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22" name="Line 10"/>
                <p:cNvSpPr>
                  <a:spLocks noChangeShapeType="1"/>
                </p:cNvSpPr>
                <p:nvPr/>
              </p:nvSpPr>
              <p:spPr bwMode="auto">
                <a:xfrm>
                  <a:off x="4410075" y="2425700"/>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23" name="Line 11"/>
                <p:cNvSpPr>
                  <a:spLocks noChangeShapeType="1"/>
                </p:cNvSpPr>
                <p:nvPr/>
              </p:nvSpPr>
              <p:spPr bwMode="auto">
                <a:xfrm flipV="1">
                  <a:off x="4410075" y="2006600"/>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24" name="Line 12"/>
                <p:cNvSpPr>
                  <a:spLocks noChangeShapeType="1"/>
                </p:cNvSpPr>
                <p:nvPr/>
              </p:nvSpPr>
              <p:spPr bwMode="auto">
                <a:xfrm>
                  <a:off x="4410075" y="1778000"/>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25" name="Line 14"/>
                <p:cNvSpPr>
                  <a:spLocks noChangeShapeType="1"/>
                </p:cNvSpPr>
                <p:nvPr/>
              </p:nvSpPr>
              <p:spPr bwMode="auto">
                <a:xfrm>
                  <a:off x="4410075" y="1320800"/>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26" name="Line 15"/>
                <p:cNvSpPr>
                  <a:spLocks noChangeShapeType="1"/>
                </p:cNvSpPr>
                <p:nvPr/>
              </p:nvSpPr>
              <p:spPr bwMode="auto">
                <a:xfrm>
                  <a:off x="4410075" y="3816350"/>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27" name="Line 16"/>
                <p:cNvSpPr>
                  <a:spLocks noChangeShapeType="1"/>
                </p:cNvSpPr>
                <p:nvPr/>
              </p:nvSpPr>
              <p:spPr bwMode="auto">
                <a:xfrm>
                  <a:off x="4410075" y="3997325"/>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28" name="Line 18"/>
                <p:cNvSpPr>
                  <a:spLocks noChangeShapeType="1"/>
                </p:cNvSpPr>
                <p:nvPr/>
              </p:nvSpPr>
              <p:spPr bwMode="auto">
                <a:xfrm>
                  <a:off x="4410075" y="4568825"/>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29" name="Line 19"/>
                <p:cNvSpPr>
                  <a:spLocks noChangeShapeType="1"/>
                </p:cNvSpPr>
                <p:nvPr/>
              </p:nvSpPr>
              <p:spPr bwMode="auto">
                <a:xfrm>
                  <a:off x="4410075" y="4749800"/>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30" name="Line 20"/>
                <p:cNvSpPr>
                  <a:spLocks noChangeShapeType="1"/>
                </p:cNvSpPr>
                <p:nvPr/>
              </p:nvSpPr>
              <p:spPr bwMode="auto">
                <a:xfrm>
                  <a:off x="4410075" y="4921250"/>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31" name="Line 21"/>
                <p:cNvSpPr>
                  <a:spLocks noChangeShapeType="1"/>
                </p:cNvSpPr>
                <p:nvPr/>
              </p:nvSpPr>
              <p:spPr bwMode="auto">
                <a:xfrm>
                  <a:off x="4410075" y="5092700"/>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32" name="Line 26"/>
                <p:cNvSpPr>
                  <a:spLocks noChangeShapeType="1"/>
                </p:cNvSpPr>
                <p:nvPr/>
              </p:nvSpPr>
              <p:spPr bwMode="auto">
                <a:xfrm>
                  <a:off x="5781675" y="3111500"/>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33" name="Line 27"/>
                <p:cNvSpPr>
                  <a:spLocks noChangeShapeType="1"/>
                </p:cNvSpPr>
                <p:nvPr/>
              </p:nvSpPr>
              <p:spPr bwMode="auto">
                <a:xfrm>
                  <a:off x="6010275" y="3101975"/>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34" name="Line 28"/>
                <p:cNvSpPr>
                  <a:spLocks noChangeShapeType="1"/>
                </p:cNvSpPr>
                <p:nvPr/>
              </p:nvSpPr>
              <p:spPr bwMode="auto">
                <a:xfrm>
                  <a:off x="6238875" y="3111500"/>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35" name="Line 46"/>
                <p:cNvSpPr>
                  <a:spLocks noChangeShapeType="1"/>
                </p:cNvSpPr>
                <p:nvPr/>
              </p:nvSpPr>
              <p:spPr bwMode="auto">
                <a:xfrm flipH="1">
                  <a:off x="4362450" y="2219325"/>
                  <a:ext cx="3429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36" name="Line 48"/>
                <p:cNvSpPr>
                  <a:spLocks noChangeShapeType="1"/>
                </p:cNvSpPr>
                <p:nvPr/>
              </p:nvSpPr>
              <p:spPr bwMode="auto">
                <a:xfrm flipH="1">
                  <a:off x="4352925" y="4381500"/>
                  <a:ext cx="3429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37" name="Arc 54"/>
                <p:cNvSpPr>
                  <a:spLocks/>
                </p:cNvSpPr>
                <p:nvPr/>
              </p:nvSpPr>
              <p:spPr bwMode="auto">
                <a:xfrm rot="1027256" flipV="1">
                  <a:off x="4648200" y="3581977"/>
                  <a:ext cx="381000" cy="228600"/>
                </a:xfrm>
                <a:custGeom>
                  <a:avLst/>
                  <a:gdLst>
                    <a:gd name="T0" fmla="*/ 0 w 21600"/>
                    <a:gd name="T1" fmla="*/ 0 h 21600"/>
                    <a:gd name="T2" fmla="*/ 118540671 w 21600"/>
                    <a:gd name="T3" fmla="*/ 25604788 h 21600"/>
                    <a:gd name="T4" fmla="*/ 0 w 21600"/>
                    <a:gd name="T5" fmla="*/ 256047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76200">
                  <a:solidFill>
                    <a:schemeClr val="tx1"/>
                  </a:solidFill>
                  <a:round/>
                  <a:headEnd/>
                  <a:tailEnd/>
                </a:ln>
              </p:spPr>
              <p:txBody>
                <a:bodyPr wrap="none" anchor="ctr"/>
                <a:lstStyle/>
                <a:p>
                  <a:pPr>
                    <a:defRPr/>
                  </a:pPr>
                  <a:endParaRPr lang="en-US">
                    <a:ea typeface="+mn-ea"/>
                    <a:cs typeface="Arial" charset="0"/>
                  </a:endParaRPr>
                </a:p>
              </p:txBody>
            </p:sp>
            <p:sp>
              <p:nvSpPr>
                <p:cNvPr id="38" name="Line 60"/>
                <p:cNvSpPr>
                  <a:spLocks noChangeShapeType="1"/>
                </p:cNvSpPr>
                <p:nvPr/>
              </p:nvSpPr>
              <p:spPr bwMode="auto">
                <a:xfrm flipV="1">
                  <a:off x="4495800" y="3733800"/>
                  <a:ext cx="76200" cy="685800"/>
                </a:xfrm>
                <a:prstGeom prst="line">
                  <a:avLst/>
                </a:prstGeom>
                <a:grpFill/>
                <a:ln w="76200">
                  <a:solidFill>
                    <a:schemeClr val="tx1"/>
                  </a:solidFill>
                  <a:round/>
                  <a:headEnd/>
                  <a:tailEnd/>
                </a:ln>
              </p:spPr>
              <p:txBody>
                <a:bodyPr/>
                <a:lstStyle/>
                <a:p>
                  <a:pPr>
                    <a:defRPr/>
                  </a:pPr>
                  <a:endParaRPr lang="en-US">
                    <a:ea typeface="+mn-ea"/>
                    <a:cs typeface="Arial" charset="0"/>
                  </a:endParaRPr>
                </a:p>
              </p:txBody>
            </p:sp>
            <p:sp>
              <p:nvSpPr>
                <p:cNvPr id="39" name="Line 61"/>
                <p:cNvSpPr>
                  <a:spLocks noChangeShapeType="1"/>
                </p:cNvSpPr>
                <p:nvPr/>
              </p:nvSpPr>
              <p:spPr bwMode="auto">
                <a:xfrm>
                  <a:off x="5029200" y="3657600"/>
                  <a:ext cx="457200" cy="304800"/>
                </a:xfrm>
                <a:prstGeom prst="line">
                  <a:avLst/>
                </a:prstGeom>
                <a:grpFill/>
                <a:ln w="76200">
                  <a:solidFill>
                    <a:schemeClr val="tx1"/>
                  </a:solidFill>
                  <a:round/>
                  <a:headEnd/>
                  <a:tailEnd/>
                </a:ln>
              </p:spPr>
              <p:txBody>
                <a:bodyPr/>
                <a:lstStyle/>
                <a:p>
                  <a:pPr>
                    <a:defRPr/>
                  </a:pPr>
                  <a:endParaRPr lang="en-US">
                    <a:ea typeface="+mn-ea"/>
                    <a:cs typeface="Arial" charset="0"/>
                  </a:endParaRPr>
                </a:p>
              </p:txBody>
            </p:sp>
          </p:grpSp>
          <p:sp>
            <p:nvSpPr>
              <p:cNvPr id="16" name="Line 5"/>
              <p:cNvSpPr>
                <a:spLocks noChangeShapeType="1"/>
              </p:cNvSpPr>
              <p:nvPr/>
            </p:nvSpPr>
            <p:spPr bwMode="auto">
              <a:xfrm flipV="1">
                <a:off x="3152775" y="2006600"/>
                <a:ext cx="2857500" cy="2451100"/>
              </a:xfrm>
              <a:prstGeom prst="line">
                <a:avLst/>
              </a:prstGeom>
              <a:grpFill/>
              <a:ln w="9525">
                <a:solidFill>
                  <a:srgbClr val="000000"/>
                </a:solidFill>
                <a:round/>
                <a:headEnd type="triangle" w="med" len="med"/>
                <a:tailEnd type="triangle" w="med" len="med"/>
              </a:ln>
            </p:spPr>
            <p:txBody>
              <a:bodyPr/>
              <a:lstStyle/>
              <a:p>
                <a:pPr>
                  <a:defRPr/>
                </a:pPr>
                <a:endParaRPr lang="en-US">
                  <a:ea typeface="+mn-ea"/>
                  <a:cs typeface="Arial" charset="0"/>
                </a:endParaRPr>
              </a:p>
            </p:txBody>
          </p:sp>
          <p:sp>
            <p:nvSpPr>
              <p:cNvPr id="17" name="Text Box 6"/>
              <p:cNvSpPr txBox="1">
                <a:spLocks noChangeArrowheads="1"/>
              </p:cNvSpPr>
              <p:nvPr/>
            </p:nvSpPr>
            <p:spPr bwMode="auto">
              <a:xfrm>
                <a:off x="4410075" y="3086100"/>
                <a:ext cx="342900" cy="342900"/>
              </a:xfrm>
              <a:prstGeom prst="rect">
                <a:avLst/>
              </a:prstGeom>
              <a:grpFill/>
              <a:ln w="9525">
                <a:noFill/>
                <a:miter lim="800000"/>
                <a:headEnd/>
                <a:tailEnd/>
              </a:ln>
            </p:spPr>
            <p:txBody>
              <a:bodyPr/>
              <a:lstStyle/>
              <a:p>
                <a:pPr>
                  <a:defRPr/>
                </a:pPr>
                <a:r>
                  <a:rPr lang="en-US" sz="2000">
                    <a:ea typeface="+mn-ea"/>
                    <a:cs typeface="Arial" charset="0"/>
                  </a:rPr>
                  <a:t>0</a:t>
                </a:r>
                <a:endParaRPr lang="en-US">
                  <a:ea typeface="+mn-ea"/>
                  <a:cs typeface="Arial" charset="0"/>
                </a:endParaRPr>
              </a:p>
            </p:txBody>
          </p:sp>
        </p:grpSp>
        <p:sp>
          <p:nvSpPr>
            <p:cNvPr id="5" name="Line 13"/>
            <p:cNvSpPr>
              <a:spLocks noChangeShapeType="1"/>
            </p:cNvSpPr>
            <p:nvPr/>
          </p:nvSpPr>
          <p:spPr bwMode="auto">
            <a:xfrm>
              <a:off x="4410075" y="1549400"/>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6" name="Line 17"/>
            <p:cNvSpPr>
              <a:spLocks noChangeShapeType="1"/>
            </p:cNvSpPr>
            <p:nvPr/>
          </p:nvSpPr>
          <p:spPr bwMode="auto">
            <a:xfrm>
              <a:off x="4410075" y="4178300"/>
              <a:ext cx="228600" cy="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7" name="Line 30"/>
            <p:cNvSpPr>
              <a:spLocks noChangeShapeType="1"/>
            </p:cNvSpPr>
            <p:nvPr/>
          </p:nvSpPr>
          <p:spPr bwMode="auto">
            <a:xfrm>
              <a:off x="2495550" y="3178175"/>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8" name="Line 31"/>
            <p:cNvSpPr>
              <a:spLocks noChangeShapeType="1"/>
            </p:cNvSpPr>
            <p:nvPr/>
          </p:nvSpPr>
          <p:spPr bwMode="auto">
            <a:xfrm>
              <a:off x="2686050" y="3168650"/>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9" name="Line 32"/>
            <p:cNvSpPr>
              <a:spLocks noChangeShapeType="1"/>
            </p:cNvSpPr>
            <p:nvPr/>
          </p:nvSpPr>
          <p:spPr bwMode="auto">
            <a:xfrm>
              <a:off x="2886075" y="3149600"/>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10" name="Line 33"/>
            <p:cNvSpPr>
              <a:spLocks noChangeShapeType="1"/>
            </p:cNvSpPr>
            <p:nvPr/>
          </p:nvSpPr>
          <p:spPr bwMode="auto">
            <a:xfrm>
              <a:off x="3057525" y="3149600"/>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11" name="Line 34"/>
            <p:cNvSpPr>
              <a:spLocks noChangeShapeType="1"/>
            </p:cNvSpPr>
            <p:nvPr/>
          </p:nvSpPr>
          <p:spPr bwMode="auto">
            <a:xfrm>
              <a:off x="3495675" y="3109191"/>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12" name="Line 35"/>
            <p:cNvSpPr>
              <a:spLocks noChangeShapeType="1"/>
            </p:cNvSpPr>
            <p:nvPr/>
          </p:nvSpPr>
          <p:spPr bwMode="auto">
            <a:xfrm>
              <a:off x="3724275" y="3149600"/>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13" name="Line 36"/>
            <p:cNvSpPr>
              <a:spLocks noChangeShapeType="1"/>
            </p:cNvSpPr>
            <p:nvPr/>
          </p:nvSpPr>
          <p:spPr bwMode="auto">
            <a:xfrm>
              <a:off x="3952875" y="3149600"/>
              <a:ext cx="0" cy="2286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sp>
          <p:nvSpPr>
            <p:cNvPr id="14" name="Line 45"/>
            <p:cNvSpPr>
              <a:spLocks noChangeShapeType="1"/>
            </p:cNvSpPr>
            <p:nvPr/>
          </p:nvSpPr>
          <p:spPr bwMode="auto">
            <a:xfrm>
              <a:off x="3267075" y="3086100"/>
              <a:ext cx="0" cy="342900"/>
            </a:xfrm>
            <a:prstGeom prst="line">
              <a:avLst/>
            </a:prstGeom>
            <a:grpFill/>
            <a:ln w="9525">
              <a:solidFill>
                <a:srgbClr val="000000"/>
              </a:solidFill>
              <a:round/>
              <a:headEnd/>
              <a:tailEnd/>
            </a:ln>
          </p:spPr>
          <p:txBody>
            <a:bodyPr/>
            <a:lstStyle/>
            <a:p>
              <a:pPr>
                <a:defRPr/>
              </a:pPr>
              <a:endParaRPr lang="en-US">
                <a:ea typeface="+mn-ea"/>
                <a:cs typeface="Arial" charset="0"/>
              </a:endParaRPr>
            </a:p>
          </p:txBody>
        </p:sp>
      </p:grpSp>
    </p:spTree>
    <p:extLst>
      <p:ext uri="{BB962C8B-B14F-4D97-AF65-F5344CB8AC3E}">
        <p14:creationId xmlns:p14="http://schemas.microsoft.com/office/powerpoint/2010/main" val="52164794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577</TotalTime>
  <Words>894</Words>
  <Application>Microsoft Office PowerPoint</Application>
  <PresentationFormat>Widescreen</PresentationFormat>
  <Paragraphs>164</Paragraphs>
  <Slides>19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Franklin Gothic Book</vt:lpstr>
      <vt:lpstr>Gill Sans MT</vt:lpstr>
      <vt:lpstr>Impact</vt:lpstr>
      <vt:lpstr>Badge</vt:lpstr>
      <vt:lpstr>Managing  Change</vt:lpstr>
      <vt:lpstr>Objectives</vt:lpstr>
      <vt:lpstr>HDCLP/Turning Point Responses to Change</vt:lpstr>
      <vt:lpstr>Managing Yourself </vt:lpstr>
      <vt:lpstr>PowerPoint Presentation</vt:lpstr>
      <vt:lpstr>Questions have more power than answers, both in thinking and communicating.  </vt:lpstr>
      <vt:lpstr>Managing Others </vt:lpstr>
      <vt:lpstr>Wheel of life</vt:lpstr>
      <vt:lpstr>Example wheel</vt:lpstr>
      <vt:lpstr>So what?</vt:lpstr>
      <vt:lpstr>Helping others</vt:lpstr>
      <vt:lpstr>Managing changes </vt:lpstr>
      <vt:lpstr>Navigating change is no longer a transition skill; it has become a LIFE SKILL </vt:lpstr>
      <vt:lpstr>Change management v s. transformational leadership</vt:lpstr>
      <vt:lpstr>PowerPoint Presentation</vt:lpstr>
      <vt:lpstr>Common  myths in times of transformation</vt:lpstr>
      <vt:lpstr>Setting each other up for success</vt:lpstr>
      <vt:lpstr>PowerPoint Presentation</vt:lpstr>
      <vt:lpstr>Leading  Change</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Change</dc:title>
  <dc:creator>Debra Howell</dc:creator>
  <cp:lastModifiedBy>Debra Howell</cp:lastModifiedBy>
  <cp:revision>56</cp:revision>
  <dcterms:created xsi:type="dcterms:W3CDTF">2016-08-18T13:27:47Z</dcterms:created>
  <dcterms:modified xsi:type="dcterms:W3CDTF">2016-09-13T14:21:35Z</dcterms:modified>
</cp:coreProperties>
</file>